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38"/>
  </p:notesMasterIdLst>
  <p:handoutMasterIdLst>
    <p:handoutMasterId r:id="rId39"/>
  </p:handoutMasterIdLst>
  <p:sldIdLst>
    <p:sldId id="438" r:id="rId6"/>
    <p:sldId id="484" r:id="rId7"/>
    <p:sldId id="471" r:id="rId8"/>
    <p:sldId id="472" r:id="rId9"/>
    <p:sldId id="473" r:id="rId10"/>
    <p:sldId id="485" r:id="rId11"/>
    <p:sldId id="426" r:id="rId12"/>
    <p:sldId id="450" r:id="rId13"/>
    <p:sldId id="475" r:id="rId14"/>
    <p:sldId id="493" r:id="rId15"/>
    <p:sldId id="494" r:id="rId16"/>
    <p:sldId id="486" r:id="rId17"/>
    <p:sldId id="487" r:id="rId18"/>
    <p:sldId id="491" r:id="rId19"/>
    <p:sldId id="490" r:id="rId20"/>
    <p:sldId id="489" r:id="rId21"/>
    <p:sldId id="492" r:id="rId22"/>
    <p:sldId id="480" r:id="rId23"/>
    <p:sldId id="497" r:id="rId24"/>
    <p:sldId id="500" r:id="rId25"/>
    <p:sldId id="501" r:id="rId26"/>
    <p:sldId id="476" r:id="rId27"/>
    <p:sldId id="434" r:id="rId28"/>
    <p:sldId id="458" r:id="rId29"/>
    <p:sldId id="498" r:id="rId30"/>
    <p:sldId id="502" r:id="rId31"/>
    <p:sldId id="503" r:id="rId32"/>
    <p:sldId id="504" r:id="rId33"/>
    <p:sldId id="505" r:id="rId34"/>
    <p:sldId id="467" r:id="rId35"/>
    <p:sldId id="466" r:id="rId36"/>
    <p:sldId id="50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46D"/>
    <a:srgbClr val="FBCA58"/>
    <a:srgbClr val="692B7D"/>
    <a:srgbClr val="472A50"/>
    <a:srgbClr val="6E407C"/>
    <a:srgbClr val="2F556E"/>
    <a:srgbClr val="A672B6"/>
    <a:srgbClr val="FFFFFF"/>
    <a:srgbClr val="7E498E"/>
    <a:srgbClr val="94CB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0" autoAdjust="0"/>
    <p:restoredTop sz="85588" autoAdjust="0"/>
  </p:normalViewPr>
  <p:slideViewPr>
    <p:cSldViewPr snapToGrid="0" snapToObjects="1">
      <p:cViewPr varScale="1">
        <p:scale>
          <a:sx n="136" d="100"/>
          <a:sy n="136" d="100"/>
        </p:scale>
        <p:origin x="1056" y="12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in air vs height of ball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Height (cm)</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Sheet1!$B$2:$B$21</c:f>
              <c:numCache>
                <c:formatCode>0</c:formatCode>
                <c:ptCount val="20"/>
                <c:pt idx="0">
                  <c:v>95.094999999999999</c:v>
                </c:pt>
                <c:pt idx="1">
                  <c:v>180.38</c:v>
                </c:pt>
                <c:pt idx="2">
                  <c:v>255.85499999999999</c:v>
                </c:pt>
                <c:pt idx="3">
                  <c:v>321.52</c:v>
                </c:pt>
                <c:pt idx="4">
                  <c:v>377.375</c:v>
                </c:pt>
                <c:pt idx="5">
                  <c:v>423.41999999999996</c:v>
                </c:pt>
                <c:pt idx="6">
                  <c:v>459.65499999999997</c:v>
                </c:pt>
                <c:pt idx="7">
                  <c:v>486.08</c:v>
                </c:pt>
                <c:pt idx="8">
                  <c:v>502.69499999999999</c:v>
                </c:pt>
                <c:pt idx="9">
                  <c:v>509.5</c:v>
                </c:pt>
                <c:pt idx="10">
                  <c:v>506.495</c:v>
                </c:pt>
                <c:pt idx="11">
                  <c:v>493.67999999999995</c:v>
                </c:pt>
                <c:pt idx="12">
                  <c:v>471.05499999999995</c:v>
                </c:pt>
                <c:pt idx="13">
                  <c:v>438.62</c:v>
                </c:pt>
                <c:pt idx="14">
                  <c:v>396.375</c:v>
                </c:pt>
                <c:pt idx="15">
                  <c:v>344.31999999999994</c:v>
                </c:pt>
                <c:pt idx="16">
                  <c:v>282.45499999999993</c:v>
                </c:pt>
                <c:pt idx="17">
                  <c:v>210.77999999999997</c:v>
                </c:pt>
                <c:pt idx="18">
                  <c:v>129.29499999999985</c:v>
                </c:pt>
                <c:pt idx="19">
                  <c:v>38</c:v>
                </c:pt>
              </c:numCache>
            </c:numRef>
          </c:yVal>
          <c:smooth val="0"/>
          <c:extLst>
            <c:ext xmlns:c16="http://schemas.microsoft.com/office/drawing/2014/chart" uri="{C3380CC4-5D6E-409C-BE32-E72D297353CC}">
              <c16:uniqueId val="{00000000-6DE7-4EF2-B519-07146296E741}"/>
            </c:ext>
          </c:extLst>
        </c:ser>
        <c:dLbls>
          <c:showLegendKey val="0"/>
          <c:showVal val="0"/>
          <c:showCatName val="0"/>
          <c:showSerName val="0"/>
          <c:showPercent val="0"/>
          <c:showBubbleSize val="0"/>
        </c:dLbls>
        <c:axId val="208479759"/>
        <c:axId val="116885791"/>
      </c:scatterChart>
      <c:valAx>
        <c:axId val="20847975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Time in</a:t>
                </a:r>
                <a:r>
                  <a:rPr lang="en-AU" baseline="0"/>
                  <a:t> air (seconds)</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885791"/>
        <c:crosses val="autoZero"/>
        <c:crossBetween val="midCat"/>
      </c:valAx>
      <c:valAx>
        <c:axId val="116885791"/>
        <c:scaling>
          <c:orientation val="minMax"/>
          <c:max val="6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Height of ball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79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Favourite fruit vs</a:t>
            </a:r>
            <a:r>
              <a:rPr lang="en-US" baseline="0"/>
              <a:t> number of students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Sheet1!$G$41</c:f>
              <c:strCache>
                <c:ptCount val="1"/>
                <c:pt idx="0">
                  <c:v>Number of classmates</c:v>
                </c:pt>
              </c:strCache>
            </c:strRef>
          </c:tx>
          <c:spPr>
            <a:solidFill>
              <a:schemeClr val="accent1"/>
            </a:solidFill>
            <a:ln>
              <a:noFill/>
            </a:ln>
            <a:effectLst/>
          </c:spPr>
          <c:invertIfNegative val="0"/>
          <c:cat>
            <c:strRef>
              <c:f>Sheet1!$F$42:$F$45</c:f>
              <c:strCache>
                <c:ptCount val="4"/>
                <c:pt idx="0">
                  <c:v>Orange</c:v>
                </c:pt>
                <c:pt idx="1">
                  <c:v>Apple</c:v>
                </c:pt>
                <c:pt idx="2">
                  <c:v>Mango</c:v>
                </c:pt>
                <c:pt idx="3">
                  <c:v>Banana</c:v>
                </c:pt>
              </c:strCache>
            </c:strRef>
          </c:cat>
          <c:val>
            <c:numRef>
              <c:f>Sheet1!$G$42:$G$45</c:f>
              <c:numCache>
                <c:formatCode>General</c:formatCode>
                <c:ptCount val="4"/>
                <c:pt idx="0">
                  <c:v>10</c:v>
                </c:pt>
                <c:pt idx="1">
                  <c:v>20</c:v>
                </c:pt>
                <c:pt idx="2">
                  <c:v>5</c:v>
                </c:pt>
                <c:pt idx="3">
                  <c:v>15</c:v>
                </c:pt>
              </c:numCache>
            </c:numRef>
          </c:val>
          <c:extLst>
            <c:ext xmlns:c16="http://schemas.microsoft.com/office/drawing/2014/chart" uri="{C3380CC4-5D6E-409C-BE32-E72D297353CC}">
              <c16:uniqueId val="{00000000-B015-493A-A530-66F0EC942E36}"/>
            </c:ext>
          </c:extLst>
        </c:ser>
        <c:dLbls>
          <c:showLegendKey val="0"/>
          <c:showVal val="0"/>
          <c:showCatName val="0"/>
          <c:showSerName val="0"/>
          <c:showPercent val="0"/>
          <c:showBubbleSize val="0"/>
        </c:dLbls>
        <c:gapWidth val="219"/>
        <c:overlap val="-27"/>
        <c:axId val="208462895"/>
        <c:axId val="106238271"/>
      </c:barChart>
      <c:catAx>
        <c:axId val="208462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Favourite Fruit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38271"/>
        <c:crosses val="autoZero"/>
        <c:auto val="1"/>
        <c:lblAlgn val="ctr"/>
        <c:lblOffset val="100"/>
        <c:noMultiLvlLbl val="0"/>
      </c:catAx>
      <c:valAx>
        <c:axId val="10623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Number of students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628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Distance from light vs electricity generated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Sheet1!$C$36</c:f>
              <c:strCache>
                <c:ptCount val="1"/>
                <c:pt idx="0">
                  <c:v>Electricity (V)</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Sheet1!$B$37:$B$41</c:f>
              <c:numCache>
                <c:formatCode>General</c:formatCode>
                <c:ptCount val="5"/>
                <c:pt idx="0">
                  <c:v>5</c:v>
                </c:pt>
                <c:pt idx="1">
                  <c:v>10</c:v>
                </c:pt>
                <c:pt idx="2">
                  <c:v>15</c:v>
                </c:pt>
                <c:pt idx="3">
                  <c:v>20</c:v>
                </c:pt>
                <c:pt idx="4">
                  <c:v>25</c:v>
                </c:pt>
              </c:numCache>
            </c:numRef>
          </c:xVal>
          <c:yVal>
            <c:numRef>
              <c:f>Sheet1!$C$37:$C$41</c:f>
              <c:numCache>
                <c:formatCode>General</c:formatCode>
                <c:ptCount val="5"/>
                <c:pt idx="0">
                  <c:v>1.5</c:v>
                </c:pt>
                <c:pt idx="1">
                  <c:v>1</c:v>
                </c:pt>
                <c:pt idx="2">
                  <c:v>0.8</c:v>
                </c:pt>
                <c:pt idx="3">
                  <c:v>0.6</c:v>
                </c:pt>
                <c:pt idx="4">
                  <c:v>0.5</c:v>
                </c:pt>
              </c:numCache>
            </c:numRef>
          </c:yVal>
          <c:smooth val="0"/>
          <c:extLst>
            <c:ext xmlns:c16="http://schemas.microsoft.com/office/drawing/2014/chart" uri="{C3380CC4-5D6E-409C-BE32-E72D297353CC}">
              <c16:uniqueId val="{00000000-17AC-4B0B-BBA1-C5AED3F156C2}"/>
            </c:ext>
          </c:extLst>
        </c:ser>
        <c:dLbls>
          <c:showLegendKey val="0"/>
          <c:showVal val="0"/>
          <c:showCatName val="0"/>
          <c:showSerName val="0"/>
          <c:showPercent val="0"/>
          <c:showBubbleSize val="0"/>
        </c:dLbls>
        <c:axId val="293312015"/>
        <c:axId val="106249311"/>
      </c:scatterChart>
      <c:valAx>
        <c:axId val="293312015"/>
        <c:scaling>
          <c:orientation val="minMax"/>
          <c:max val="25"/>
          <c:min val="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Distance from light (cm)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49311"/>
        <c:crosses val="autoZero"/>
        <c:crossBetween val="midCat"/>
      </c:valAx>
      <c:valAx>
        <c:axId val="106249311"/>
        <c:scaling>
          <c:orientation val="minMax"/>
          <c:min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Electricity generated</a:t>
                </a:r>
                <a:r>
                  <a:rPr lang="en-AU" baseline="0"/>
                  <a:t> (volts)</a:t>
                </a:r>
                <a:endParaRPr lang="en-AU"/>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3312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in air vs height of ball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[Book1]Sheet1!$B$1</c:f>
              <c:strCache>
                <c:ptCount val="1"/>
                <c:pt idx="0">
                  <c:v>Height (cm)</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0"/>
            <c:dispEq val="0"/>
          </c:trendline>
          <c:xVal>
            <c:numRef>
              <c:f>[Book1]Sheet1!$A$2:$A$21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[Book1]Sheet1!$B$2:$B$21</c:f>
              <c:numCache>
                <c:formatCode>0</c:formatCode>
                <c:ptCount val="20"/>
                <c:pt idx="0">
                  <c:v>95.094999999999999</c:v>
                </c:pt>
                <c:pt idx="1">
                  <c:v>180.38</c:v>
                </c:pt>
                <c:pt idx="2">
                  <c:v>255.85499999999999</c:v>
                </c:pt>
                <c:pt idx="3">
                  <c:v>321.52</c:v>
                </c:pt>
                <c:pt idx="4">
                  <c:v>377.375</c:v>
                </c:pt>
                <c:pt idx="5">
                  <c:v>423.41999999999996</c:v>
                </c:pt>
                <c:pt idx="6">
                  <c:v>459.65499999999997</c:v>
                </c:pt>
                <c:pt idx="7">
                  <c:v>486.08</c:v>
                </c:pt>
                <c:pt idx="8">
                  <c:v>502.69499999999999</c:v>
                </c:pt>
                <c:pt idx="9">
                  <c:v>509.5</c:v>
                </c:pt>
                <c:pt idx="10">
                  <c:v>506.495</c:v>
                </c:pt>
                <c:pt idx="11">
                  <c:v>493.67999999999995</c:v>
                </c:pt>
                <c:pt idx="12">
                  <c:v>471.05499999999995</c:v>
                </c:pt>
                <c:pt idx="13">
                  <c:v>438.62</c:v>
                </c:pt>
                <c:pt idx="14">
                  <c:v>396.375</c:v>
                </c:pt>
                <c:pt idx="15">
                  <c:v>344.31999999999994</c:v>
                </c:pt>
                <c:pt idx="16">
                  <c:v>282.45499999999993</c:v>
                </c:pt>
                <c:pt idx="17">
                  <c:v>210.77999999999997</c:v>
                </c:pt>
                <c:pt idx="18">
                  <c:v>129.29499999999985</c:v>
                </c:pt>
                <c:pt idx="19">
                  <c:v>38</c:v>
                </c:pt>
              </c:numCache>
            </c:numRef>
          </c:yVal>
          <c:smooth val="0"/>
          <c:extLst>
            <c:ext xmlns:c16="http://schemas.microsoft.com/office/drawing/2014/chart" uri="{C3380CC4-5D6E-409C-BE32-E72D297353CC}">
              <c16:uniqueId val="{00000000-5CAE-46CD-B89F-164A29F1A34B}"/>
            </c:ext>
          </c:extLst>
        </c:ser>
        <c:dLbls>
          <c:showLegendKey val="0"/>
          <c:showVal val="0"/>
          <c:showCatName val="0"/>
          <c:showSerName val="0"/>
          <c:showPercent val="0"/>
          <c:showBubbleSize val="0"/>
        </c:dLbls>
        <c:axId val="208479759"/>
        <c:axId val="116885791"/>
      </c:scatterChart>
      <c:valAx>
        <c:axId val="20847975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Time in</a:t>
                </a:r>
                <a:r>
                  <a:rPr lang="en-AU" baseline="0"/>
                  <a:t> air (seconds)</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885791"/>
        <c:crosses val="autoZero"/>
        <c:crossBetween val="midCat"/>
      </c:valAx>
      <c:valAx>
        <c:axId val="116885791"/>
        <c:scaling>
          <c:orientation val="minMax"/>
          <c:max val="6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Height of ball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79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in air vs height of ball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Height (cm)</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Sheet1!$B$2:$B$21</c:f>
              <c:numCache>
                <c:formatCode>0</c:formatCode>
                <c:ptCount val="20"/>
                <c:pt idx="0">
                  <c:v>95.094999999999999</c:v>
                </c:pt>
                <c:pt idx="1">
                  <c:v>180.38</c:v>
                </c:pt>
                <c:pt idx="2">
                  <c:v>255.85499999999999</c:v>
                </c:pt>
                <c:pt idx="3">
                  <c:v>321.52</c:v>
                </c:pt>
                <c:pt idx="4">
                  <c:v>377.375</c:v>
                </c:pt>
                <c:pt idx="5">
                  <c:v>423.41999999999996</c:v>
                </c:pt>
                <c:pt idx="6">
                  <c:v>459.65499999999997</c:v>
                </c:pt>
                <c:pt idx="7">
                  <c:v>486.08</c:v>
                </c:pt>
                <c:pt idx="8">
                  <c:v>502.69499999999999</c:v>
                </c:pt>
                <c:pt idx="9">
                  <c:v>509.5</c:v>
                </c:pt>
                <c:pt idx="10">
                  <c:v>506.495</c:v>
                </c:pt>
                <c:pt idx="11">
                  <c:v>493.67999999999995</c:v>
                </c:pt>
                <c:pt idx="12">
                  <c:v>471.05499999999995</c:v>
                </c:pt>
                <c:pt idx="13">
                  <c:v>438.62</c:v>
                </c:pt>
                <c:pt idx="14">
                  <c:v>396.375</c:v>
                </c:pt>
                <c:pt idx="15">
                  <c:v>344.31999999999994</c:v>
                </c:pt>
                <c:pt idx="16">
                  <c:v>282.45499999999993</c:v>
                </c:pt>
                <c:pt idx="17">
                  <c:v>210.77999999999997</c:v>
                </c:pt>
                <c:pt idx="18">
                  <c:v>129.29499999999985</c:v>
                </c:pt>
                <c:pt idx="19">
                  <c:v>38</c:v>
                </c:pt>
              </c:numCache>
            </c:numRef>
          </c:yVal>
          <c:smooth val="0"/>
          <c:extLst>
            <c:ext xmlns:c16="http://schemas.microsoft.com/office/drawing/2014/chart" uri="{C3380CC4-5D6E-409C-BE32-E72D297353CC}">
              <c16:uniqueId val="{00000000-6DE7-4EF2-B519-07146296E741}"/>
            </c:ext>
          </c:extLst>
        </c:ser>
        <c:dLbls>
          <c:showLegendKey val="0"/>
          <c:showVal val="0"/>
          <c:showCatName val="0"/>
          <c:showSerName val="0"/>
          <c:showPercent val="0"/>
          <c:showBubbleSize val="0"/>
        </c:dLbls>
        <c:axId val="208479759"/>
        <c:axId val="116885791"/>
      </c:scatterChart>
      <c:valAx>
        <c:axId val="20847975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Time in</a:t>
                </a:r>
                <a:r>
                  <a:rPr lang="en-AU" baseline="0"/>
                  <a:t> air (seconds)</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885791"/>
        <c:crosses val="autoZero"/>
        <c:crossBetween val="midCat"/>
      </c:valAx>
      <c:valAx>
        <c:axId val="116885791"/>
        <c:scaling>
          <c:orientation val="minMax"/>
          <c:max val="6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Height of ball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79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Amount of water vs plant height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[Book1]Sheet1!$B$24:$B$28</c:f>
              <c:numCache>
                <c:formatCode>General</c:formatCode>
                <c:ptCount val="5"/>
                <c:pt idx="0">
                  <c:v>20</c:v>
                </c:pt>
                <c:pt idx="1">
                  <c:v>30</c:v>
                </c:pt>
                <c:pt idx="2">
                  <c:v>40</c:v>
                </c:pt>
                <c:pt idx="3">
                  <c:v>50</c:v>
                </c:pt>
                <c:pt idx="4">
                  <c:v>60</c:v>
                </c:pt>
              </c:numCache>
            </c:numRef>
          </c:xVal>
          <c:yVal>
            <c:numRef>
              <c:f>[Book1]Sheet1!$C$24:$C$28</c:f>
              <c:numCache>
                <c:formatCode>General</c:formatCode>
                <c:ptCount val="5"/>
                <c:pt idx="0">
                  <c:v>5</c:v>
                </c:pt>
                <c:pt idx="1">
                  <c:v>6</c:v>
                </c:pt>
                <c:pt idx="2">
                  <c:v>7</c:v>
                </c:pt>
                <c:pt idx="3">
                  <c:v>8</c:v>
                </c:pt>
                <c:pt idx="4">
                  <c:v>10</c:v>
                </c:pt>
              </c:numCache>
            </c:numRef>
          </c:yVal>
          <c:smooth val="0"/>
          <c:extLst>
            <c:ext xmlns:c16="http://schemas.microsoft.com/office/drawing/2014/chart" uri="{C3380CC4-5D6E-409C-BE32-E72D297353CC}">
              <c16:uniqueId val="{00000000-8F54-45E8-A4E5-FC5150A51953}"/>
            </c:ext>
          </c:extLst>
        </c:ser>
        <c:dLbls>
          <c:showLegendKey val="0"/>
          <c:showVal val="0"/>
          <c:showCatName val="0"/>
          <c:showSerName val="0"/>
          <c:showPercent val="0"/>
          <c:showBubbleSize val="0"/>
        </c:dLbls>
        <c:axId val="349623055"/>
        <c:axId val="347341407"/>
      </c:scatterChart>
      <c:valAx>
        <c:axId val="349623055"/>
        <c:scaling>
          <c:orientation val="minMax"/>
          <c:max val="60"/>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Amount of water added (mL)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7341407"/>
        <c:crosses val="autoZero"/>
        <c:crossBetween val="midCat"/>
      </c:valAx>
      <c:valAx>
        <c:axId val="347341407"/>
        <c:scaling>
          <c:orientation val="minMax"/>
          <c:max val="10"/>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Plant height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6230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Acid concentration vs decay</a:t>
            </a:r>
            <a:r>
              <a:rPr lang="en-US" baseline="0"/>
              <a:t> of paper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Sheet1!$C$36</c:f>
              <c:strCache>
                <c:ptCount val="1"/>
                <c:pt idx="0">
                  <c:v>Weight difference (g)</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Sheet1!$B$37:$B$41</c:f>
              <c:numCache>
                <c:formatCode>General</c:formatCode>
                <c:ptCount val="5"/>
                <c:pt idx="0">
                  <c:v>0.5</c:v>
                </c:pt>
                <c:pt idx="1">
                  <c:v>1</c:v>
                </c:pt>
                <c:pt idx="2">
                  <c:v>1.5</c:v>
                </c:pt>
                <c:pt idx="3">
                  <c:v>2</c:v>
                </c:pt>
                <c:pt idx="4">
                  <c:v>2.5</c:v>
                </c:pt>
              </c:numCache>
            </c:numRef>
          </c:xVal>
          <c:yVal>
            <c:numRef>
              <c:f>Sheet1!$C$37:$C$41</c:f>
              <c:numCache>
                <c:formatCode>General</c:formatCode>
                <c:ptCount val="5"/>
                <c:pt idx="0">
                  <c:v>0.3</c:v>
                </c:pt>
                <c:pt idx="1">
                  <c:v>0.65</c:v>
                </c:pt>
                <c:pt idx="2">
                  <c:v>0.95</c:v>
                </c:pt>
                <c:pt idx="3">
                  <c:v>1.2</c:v>
                </c:pt>
                <c:pt idx="4">
                  <c:v>1.5</c:v>
                </c:pt>
              </c:numCache>
            </c:numRef>
          </c:yVal>
          <c:smooth val="0"/>
          <c:extLst>
            <c:ext xmlns:c16="http://schemas.microsoft.com/office/drawing/2014/chart" uri="{C3380CC4-5D6E-409C-BE32-E72D297353CC}">
              <c16:uniqueId val="{00000000-DB34-4FF3-BCED-EBE68D29FF77}"/>
            </c:ext>
          </c:extLst>
        </c:ser>
        <c:dLbls>
          <c:showLegendKey val="0"/>
          <c:showVal val="0"/>
          <c:showCatName val="0"/>
          <c:showSerName val="0"/>
          <c:showPercent val="0"/>
          <c:showBubbleSize val="0"/>
        </c:dLbls>
        <c:axId val="293312015"/>
        <c:axId val="106249311"/>
      </c:scatterChart>
      <c:valAx>
        <c:axId val="293312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Acid concentration (mL/L)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49311"/>
        <c:crosses val="autoZero"/>
        <c:crossBetween val="midCat"/>
      </c:valAx>
      <c:valAx>
        <c:axId val="106249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Weight difference</a:t>
                </a:r>
                <a:r>
                  <a:rPr lang="en-AU" baseline="0"/>
                  <a:t> of paper (g)</a:t>
                </a:r>
                <a:endParaRPr lang="en-AU"/>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3312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Acid concentration vs decay</a:t>
            </a:r>
            <a:r>
              <a:rPr lang="en-US" baseline="0"/>
              <a:t> of paper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Sheet1!$C$36</c:f>
              <c:strCache>
                <c:ptCount val="1"/>
                <c:pt idx="0">
                  <c:v>Weight difference (g)</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Sheet1!$B$37:$B$41</c:f>
              <c:numCache>
                <c:formatCode>General</c:formatCode>
                <c:ptCount val="5"/>
                <c:pt idx="0">
                  <c:v>0.5</c:v>
                </c:pt>
                <c:pt idx="1">
                  <c:v>1</c:v>
                </c:pt>
                <c:pt idx="2">
                  <c:v>1.5</c:v>
                </c:pt>
                <c:pt idx="3">
                  <c:v>2</c:v>
                </c:pt>
                <c:pt idx="4">
                  <c:v>2.5</c:v>
                </c:pt>
              </c:numCache>
            </c:numRef>
          </c:xVal>
          <c:yVal>
            <c:numRef>
              <c:f>Sheet1!$C$37:$C$41</c:f>
              <c:numCache>
                <c:formatCode>General</c:formatCode>
                <c:ptCount val="5"/>
                <c:pt idx="0">
                  <c:v>0.3</c:v>
                </c:pt>
                <c:pt idx="1">
                  <c:v>0.65</c:v>
                </c:pt>
                <c:pt idx="2">
                  <c:v>0.95</c:v>
                </c:pt>
                <c:pt idx="3">
                  <c:v>1.2</c:v>
                </c:pt>
                <c:pt idx="4">
                  <c:v>1.5</c:v>
                </c:pt>
              </c:numCache>
            </c:numRef>
          </c:yVal>
          <c:smooth val="0"/>
          <c:extLst>
            <c:ext xmlns:c16="http://schemas.microsoft.com/office/drawing/2014/chart" uri="{C3380CC4-5D6E-409C-BE32-E72D297353CC}">
              <c16:uniqueId val="{00000000-3634-4CAE-8175-490E0F36AA23}"/>
            </c:ext>
          </c:extLst>
        </c:ser>
        <c:dLbls>
          <c:showLegendKey val="0"/>
          <c:showVal val="0"/>
          <c:showCatName val="0"/>
          <c:showSerName val="0"/>
          <c:showPercent val="0"/>
          <c:showBubbleSize val="0"/>
        </c:dLbls>
        <c:axId val="293312015"/>
        <c:axId val="106249311"/>
      </c:scatterChart>
      <c:valAx>
        <c:axId val="2933120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Acid concentration (mL/L)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49311"/>
        <c:crosses val="autoZero"/>
        <c:crossBetween val="midCat"/>
      </c:valAx>
      <c:valAx>
        <c:axId val="1062493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Weight difference</a:t>
                </a:r>
                <a:r>
                  <a:rPr lang="en-AU" baseline="0"/>
                  <a:t> of paper (g)</a:t>
                </a:r>
                <a:endParaRPr lang="en-AU"/>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3312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Distance from light vs electricity generated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Sheet1!$C$36</c:f>
              <c:strCache>
                <c:ptCount val="1"/>
                <c:pt idx="0">
                  <c:v>Electricity (V)</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Sheet1!$B$37:$B$41</c:f>
              <c:numCache>
                <c:formatCode>General</c:formatCode>
                <c:ptCount val="5"/>
                <c:pt idx="0">
                  <c:v>5</c:v>
                </c:pt>
                <c:pt idx="1">
                  <c:v>10</c:v>
                </c:pt>
                <c:pt idx="2">
                  <c:v>15</c:v>
                </c:pt>
                <c:pt idx="3">
                  <c:v>20</c:v>
                </c:pt>
                <c:pt idx="4">
                  <c:v>25</c:v>
                </c:pt>
              </c:numCache>
            </c:numRef>
          </c:xVal>
          <c:yVal>
            <c:numRef>
              <c:f>Sheet1!$C$37:$C$41</c:f>
              <c:numCache>
                <c:formatCode>General</c:formatCode>
                <c:ptCount val="5"/>
                <c:pt idx="0">
                  <c:v>1.5</c:v>
                </c:pt>
                <c:pt idx="1">
                  <c:v>1</c:v>
                </c:pt>
                <c:pt idx="2">
                  <c:v>0.8</c:v>
                </c:pt>
                <c:pt idx="3">
                  <c:v>0.6</c:v>
                </c:pt>
                <c:pt idx="4">
                  <c:v>0.5</c:v>
                </c:pt>
              </c:numCache>
            </c:numRef>
          </c:yVal>
          <c:smooth val="0"/>
          <c:extLst>
            <c:ext xmlns:c16="http://schemas.microsoft.com/office/drawing/2014/chart" uri="{C3380CC4-5D6E-409C-BE32-E72D297353CC}">
              <c16:uniqueId val="{00000000-62BE-4893-88A6-793D5F3EDA77}"/>
            </c:ext>
          </c:extLst>
        </c:ser>
        <c:dLbls>
          <c:showLegendKey val="0"/>
          <c:showVal val="0"/>
          <c:showCatName val="0"/>
          <c:showSerName val="0"/>
          <c:showPercent val="0"/>
          <c:showBubbleSize val="0"/>
        </c:dLbls>
        <c:axId val="293312015"/>
        <c:axId val="106249311"/>
      </c:scatterChart>
      <c:valAx>
        <c:axId val="293312015"/>
        <c:scaling>
          <c:orientation val="minMax"/>
          <c:max val="25"/>
          <c:min val="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Distance from light (cm)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49311"/>
        <c:crosses val="autoZero"/>
        <c:crossBetween val="midCat"/>
      </c:valAx>
      <c:valAx>
        <c:axId val="106249311"/>
        <c:scaling>
          <c:orientation val="minMax"/>
          <c:min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Electricity generated</a:t>
                </a:r>
                <a:r>
                  <a:rPr lang="en-AU" baseline="0"/>
                  <a:t> (volts)</a:t>
                </a:r>
                <a:endParaRPr lang="en-AU"/>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3312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Distance from light vs electricity generated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Sheet1!$C$36</c:f>
              <c:strCache>
                <c:ptCount val="1"/>
                <c:pt idx="0">
                  <c:v>Electricity (V)</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Sheet1!$B$37:$B$41</c:f>
              <c:numCache>
                <c:formatCode>General</c:formatCode>
                <c:ptCount val="5"/>
                <c:pt idx="0">
                  <c:v>5</c:v>
                </c:pt>
                <c:pt idx="1">
                  <c:v>10</c:v>
                </c:pt>
                <c:pt idx="2">
                  <c:v>15</c:v>
                </c:pt>
                <c:pt idx="3">
                  <c:v>20</c:v>
                </c:pt>
                <c:pt idx="4">
                  <c:v>25</c:v>
                </c:pt>
              </c:numCache>
            </c:numRef>
          </c:xVal>
          <c:yVal>
            <c:numRef>
              <c:f>Sheet1!$C$37:$C$41</c:f>
              <c:numCache>
                <c:formatCode>General</c:formatCode>
                <c:ptCount val="5"/>
                <c:pt idx="0">
                  <c:v>1.5</c:v>
                </c:pt>
                <c:pt idx="1">
                  <c:v>1</c:v>
                </c:pt>
                <c:pt idx="2">
                  <c:v>0.8</c:v>
                </c:pt>
                <c:pt idx="3">
                  <c:v>0.6</c:v>
                </c:pt>
                <c:pt idx="4">
                  <c:v>0.5</c:v>
                </c:pt>
              </c:numCache>
            </c:numRef>
          </c:yVal>
          <c:smooth val="0"/>
          <c:extLst>
            <c:ext xmlns:c16="http://schemas.microsoft.com/office/drawing/2014/chart" uri="{C3380CC4-5D6E-409C-BE32-E72D297353CC}">
              <c16:uniqueId val="{00000000-62BE-4893-88A6-793D5F3EDA77}"/>
            </c:ext>
          </c:extLst>
        </c:ser>
        <c:dLbls>
          <c:showLegendKey val="0"/>
          <c:showVal val="0"/>
          <c:showCatName val="0"/>
          <c:showSerName val="0"/>
          <c:showPercent val="0"/>
          <c:showBubbleSize val="0"/>
        </c:dLbls>
        <c:axId val="293312015"/>
        <c:axId val="106249311"/>
      </c:scatterChart>
      <c:valAx>
        <c:axId val="293312015"/>
        <c:scaling>
          <c:orientation val="minMax"/>
          <c:max val="25"/>
          <c:min val="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Distance from light (cm)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49311"/>
        <c:crosses val="autoZero"/>
        <c:crossBetween val="midCat"/>
      </c:valAx>
      <c:valAx>
        <c:axId val="106249311"/>
        <c:scaling>
          <c:orientation val="minMax"/>
          <c:min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Electricity generated</a:t>
                </a:r>
                <a:r>
                  <a:rPr lang="en-AU" baseline="0"/>
                  <a:t> (volts)</a:t>
                </a:r>
                <a:endParaRPr lang="en-AU"/>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33120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Favourite fruit vs</a:t>
            </a:r>
            <a:r>
              <a:rPr lang="en-US" baseline="0"/>
              <a:t> number of students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Sheet1!$G$41</c:f>
              <c:strCache>
                <c:ptCount val="1"/>
                <c:pt idx="0">
                  <c:v>Number of classmates</c:v>
                </c:pt>
              </c:strCache>
            </c:strRef>
          </c:tx>
          <c:spPr>
            <a:solidFill>
              <a:schemeClr val="accent1"/>
            </a:solidFill>
            <a:ln>
              <a:noFill/>
            </a:ln>
            <a:effectLst/>
          </c:spPr>
          <c:invertIfNegative val="0"/>
          <c:cat>
            <c:strRef>
              <c:f>Sheet1!$F$42:$F$45</c:f>
              <c:strCache>
                <c:ptCount val="4"/>
                <c:pt idx="0">
                  <c:v>Orange</c:v>
                </c:pt>
                <c:pt idx="1">
                  <c:v>Apple</c:v>
                </c:pt>
                <c:pt idx="2">
                  <c:v>Mango</c:v>
                </c:pt>
                <c:pt idx="3">
                  <c:v>Banana</c:v>
                </c:pt>
              </c:strCache>
            </c:strRef>
          </c:cat>
          <c:val>
            <c:numRef>
              <c:f>Sheet1!$G$42:$G$45</c:f>
              <c:numCache>
                <c:formatCode>General</c:formatCode>
                <c:ptCount val="4"/>
                <c:pt idx="0">
                  <c:v>10</c:v>
                </c:pt>
                <c:pt idx="1">
                  <c:v>20</c:v>
                </c:pt>
                <c:pt idx="2">
                  <c:v>5</c:v>
                </c:pt>
                <c:pt idx="3">
                  <c:v>15</c:v>
                </c:pt>
              </c:numCache>
            </c:numRef>
          </c:val>
          <c:extLst>
            <c:ext xmlns:c16="http://schemas.microsoft.com/office/drawing/2014/chart" uri="{C3380CC4-5D6E-409C-BE32-E72D297353CC}">
              <c16:uniqueId val="{00000000-D899-490F-828F-FE874F42F884}"/>
            </c:ext>
          </c:extLst>
        </c:ser>
        <c:dLbls>
          <c:showLegendKey val="0"/>
          <c:showVal val="0"/>
          <c:showCatName val="0"/>
          <c:showSerName val="0"/>
          <c:showPercent val="0"/>
          <c:showBubbleSize val="0"/>
        </c:dLbls>
        <c:gapWidth val="219"/>
        <c:overlap val="-27"/>
        <c:axId val="208462895"/>
        <c:axId val="106238271"/>
      </c:barChart>
      <c:catAx>
        <c:axId val="208462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Favourite Fruit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38271"/>
        <c:crosses val="autoZero"/>
        <c:auto val="1"/>
        <c:lblAlgn val="ctr"/>
        <c:lblOffset val="100"/>
        <c:noMultiLvlLbl val="0"/>
      </c:catAx>
      <c:valAx>
        <c:axId val="10623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Number of students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628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Favourite fruit vs</a:t>
            </a:r>
            <a:r>
              <a:rPr lang="en-US" baseline="0"/>
              <a:t> number of students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Sheet1!$G$41</c:f>
              <c:strCache>
                <c:ptCount val="1"/>
                <c:pt idx="0">
                  <c:v>Number of classmates</c:v>
                </c:pt>
              </c:strCache>
            </c:strRef>
          </c:tx>
          <c:spPr>
            <a:solidFill>
              <a:schemeClr val="accent1"/>
            </a:solidFill>
            <a:ln>
              <a:noFill/>
            </a:ln>
            <a:effectLst/>
          </c:spPr>
          <c:invertIfNegative val="0"/>
          <c:cat>
            <c:strRef>
              <c:f>Sheet1!$F$42:$F$45</c:f>
              <c:strCache>
                <c:ptCount val="4"/>
                <c:pt idx="0">
                  <c:v>Orange</c:v>
                </c:pt>
                <c:pt idx="1">
                  <c:v>Apple</c:v>
                </c:pt>
                <c:pt idx="2">
                  <c:v>Mango</c:v>
                </c:pt>
                <c:pt idx="3">
                  <c:v>Banana</c:v>
                </c:pt>
              </c:strCache>
            </c:strRef>
          </c:cat>
          <c:val>
            <c:numRef>
              <c:f>Sheet1!$G$42:$G$45</c:f>
              <c:numCache>
                <c:formatCode>General</c:formatCode>
                <c:ptCount val="4"/>
                <c:pt idx="0">
                  <c:v>10</c:v>
                </c:pt>
                <c:pt idx="1">
                  <c:v>20</c:v>
                </c:pt>
                <c:pt idx="2">
                  <c:v>5</c:v>
                </c:pt>
                <c:pt idx="3">
                  <c:v>15</c:v>
                </c:pt>
              </c:numCache>
            </c:numRef>
          </c:val>
          <c:extLst>
            <c:ext xmlns:c16="http://schemas.microsoft.com/office/drawing/2014/chart" uri="{C3380CC4-5D6E-409C-BE32-E72D297353CC}">
              <c16:uniqueId val="{00000000-D899-490F-828F-FE874F42F884}"/>
            </c:ext>
          </c:extLst>
        </c:ser>
        <c:dLbls>
          <c:showLegendKey val="0"/>
          <c:showVal val="0"/>
          <c:showCatName val="0"/>
          <c:showSerName val="0"/>
          <c:showPercent val="0"/>
          <c:showBubbleSize val="0"/>
        </c:dLbls>
        <c:gapWidth val="219"/>
        <c:overlap val="-27"/>
        <c:axId val="208462895"/>
        <c:axId val="106238271"/>
      </c:barChart>
      <c:catAx>
        <c:axId val="208462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Favourite Fruit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238271"/>
        <c:crosses val="autoZero"/>
        <c:auto val="1"/>
        <c:lblAlgn val="ctr"/>
        <c:lblOffset val="100"/>
        <c:noMultiLvlLbl val="0"/>
      </c:catAx>
      <c:valAx>
        <c:axId val="10623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Number of students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628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3/12/2023</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12/03/2023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9</a:t>
            </a:fld>
            <a:endParaRPr lang="en-AU"/>
          </a:p>
        </p:txBody>
      </p:sp>
    </p:spTree>
    <p:extLst>
      <p:ext uri="{BB962C8B-B14F-4D97-AF65-F5344CB8AC3E}">
        <p14:creationId xmlns:p14="http://schemas.microsoft.com/office/powerpoint/2010/main" val="180342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10</a:t>
            </a:fld>
            <a:endParaRPr lang="en-AU"/>
          </a:p>
        </p:txBody>
      </p:sp>
    </p:spTree>
    <p:extLst>
      <p:ext uri="{BB962C8B-B14F-4D97-AF65-F5344CB8AC3E}">
        <p14:creationId xmlns:p14="http://schemas.microsoft.com/office/powerpoint/2010/main" val="219094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11</a:t>
            </a:fld>
            <a:endParaRPr lang="en-AU"/>
          </a:p>
        </p:txBody>
      </p:sp>
    </p:spTree>
    <p:extLst>
      <p:ext uri="{BB962C8B-B14F-4D97-AF65-F5344CB8AC3E}">
        <p14:creationId xmlns:p14="http://schemas.microsoft.com/office/powerpoint/2010/main" val="26793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https://www.youtube.com/shorts/kHQVPt4Oehg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18</a:t>
            </a:fld>
            <a:endParaRPr lang="en-AU"/>
          </a:p>
        </p:txBody>
      </p:sp>
    </p:spTree>
    <p:extLst>
      <p:ext uri="{BB962C8B-B14F-4D97-AF65-F5344CB8AC3E}">
        <p14:creationId xmlns:p14="http://schemas.microsoft.com/office/powerpoint/2010/main" val="1721581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22</a:t>
            </a:fld>
            <a:endParaRPr lang="en-AU"/>
          </a:p>
        </p:txBody>
      </p:sp>
    </p:spTree>
    <p:extLst>
      <p:ext uri="{BB962C8B-B14F-4D97-AF65-F5344CB8AC3E}">
        <p14:creationId xmlns:p14="http://schemas.microsoft.com/office/powerpoint/2010/main" val="160264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23</a:t>
            </a:fld>
            <a:endParaRPr lang="en-AU"/>
          </a:p>
        </p:txBody>
      </p:sp>
    </p:spTree>
    <p:extLst>
      <p:ext uri="{BB962C8B-B14F-4D97-AF65-F5344CB8AC3E}">
        <p14:creationId xmlns:p14="http://schemas.microsoft.com/office/powerpoint/2010/main" val="212102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https://www.youtube.com/shorts/NmLnNVTNNqc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24</a:t>
            </a:fld>
            <a:endParaRPr lang="en-AU"/>
          </a:p>
        </p:txBody>
      </p:sp>
    </p:spTree>
    <p:extLst>
      <p:ext uri="{BB962C8B-B14F-4D97-AF65-F5344CB8AC3E}">
        <p14:creationId xmlns:p14="http://schemas.microsoft.com/office/powerpoint/2010/main" val="3398374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dirty="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dirty="0"/>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2E546D"/>
                </a:solidFill>
                <a:latin typeface="Calibri" panose="020F0502020204030204" pitchFamily="34" charset="0"/>
                <a:cs typeface="Calibri" panose="020F0502020204030204" pitchFamily="34" charset="0"/>
              </a:rPr>
              <a:t>Think </a:t>
            </a:r>
          </a:p>
          <a:p>
            <a:r>
              <a:rPr lang="en-US" sz="3600" b="1" i="0" dirty="0">
                <a:solidFill>
                  <a:srgbClr val="2E546D"/>
                </a:solidFill>
                <a:latin typeface="Calibri" panose="020F0502020204030204" pitchFamily="34" charset="0"/>
                <a:cs typeface="Calibri" panose="020F0502020204030204" pitchFamily="34" charset="0"/>
              </a:rPr>
              <a:t>Pair</a:t>
            </a:r>
          </a:p>
          <a:p>
            <a:r>
              <a:rPr lang="en-US" sz="3600" b="1" i="0" dirty="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dirty="0">
                <a:latin typeface="Century Gothic" panose="020B0502020202020204" pitchFamily="34" charset="0"/>
              </a:rPr>
              <a:t>SRC Core</a:t>
            </a:r>
            <a:r>
              <a:rPr lang="en-US" sz="7200" b="1" i="0" baseline="0" dirty="0">
                <a:latin typeface="Century Gothic" panose="020B0502020202020204" pitchFamily="34" charset="0"/>
              </a:rPr>
              <a:t> Standards</a:t>
            </a:r>
            <a:endParaRPr lang="en-US" sz="7200" b="1" i="0" dirty="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3481949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2E546D"/>
          </a:solidFill>
          <a:ln>
            <a:noFill/>
          </a:ln>
        </p:spPr>
        <p:txBody>
          <a:bodyPr wrap="square" rtlCol="0" anchor="ctr">
            <a:normAutofit/>
          </a:bodyPr>
          <a:lstStyle/>
          <a:p>
            <a:pPr marL="0" indent="0">
              <a:tabLst>
                <a:tab pos="3597275" algn="l"/>
              </a:tabLst>
            </a:pPr>
            <a:r>
              <a:rPr lang="en-US" sz="6000" b="1" i="0" dirty="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2E546D"/>
          </a:solidFill>
        </p:spPr>
        <p:txBody>
          <a:bodyPr wrap="square" rtlCol="0" anchor="ctr">
            <a:noAutofit/>
          </a:bodyPr>
          <a:lstStyle/>
          <a:p>
            <a:pPr algn="l"/>
            <a:r>
              <a:rPr lang="en-US" sz="2000" b="1" i="0" dirty="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2E546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0" y="221673"/>
            <a:ext cx="12191999"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4"/>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2.xm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3600" b="0" dirty="0"/>
              <a:t>Two students were interested in learning if coffee stays hotter for longer if you use a plastic cup or paper cup. For this experiment:</a:t>
            </a:r>
          </a:p>
          <a:p>
            <a:endParaRPr lang="en-AU" sz="3600" b="0" dirty="0"/>
          </a:p>
          <a:p>
            <a:r>
              <a:rPr lang="en-AU" sz="3600" b="0" dirty="0"/>
              <a:t>1. Identify the independent variable</a:t>
            </a:r>
          </a:p>
          <a:p>
            <a:r>
              <a:rPr lang="en-AU" sz="3600" b="0" dirty="0"/>
              <a:t>2. Identify the dependent variable</a:t>
            </a:r>
          </a:p>
          <a:p>
            <a:r>
              <a:rPr lang="en-AU" sz="3600" b="0" dirty="0"/>
              <a:t>3. Identify two controlled variables</a:t>
            </a:r>
          </a:p>
          <a:p>
            <a:r>
              <a:rPr lang="en-AU" sz="3600" b="0" dirty="0"/>
              <a:t>4. Write a hypothesis</a:t>
            </a:r>
          </a:p>
        </p:txBody>
      </p:sp>
    </p:spTree>
    <p:extLst>
      <p:ext uri="{BB962C8B-B14F-4D97-AF65-F5344CB8AC3E}">
        <p14:creationId xmlns:p14="http://schemas.microsoft.com/office/powerpoint/2010/main" val="4118107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Looking at the graph, we can interpret two things:</a:t>
            </a:r>
          </a:p>
          <a:p>
            <a:endParaRPr lang="en-AU" dirty="0"/>
          </a:p>
          <a:p>
            <a:pPr marL="514350" indent="-514350">
              <a:buAutoNum type="arabicPeriod"/>
            </a:pPr>
            <a:r>
              <a:rPr lang="en-AU" dirty="0"/>
              <a:t>The ball is rising in the air up until 10 seconds</a:t>
            </a:r>
          </a:p>
          <a:p>
            <a:pPr marL="514350" indent="-514350">
              <a:buAutoNum type="arabicPeriod"/>
            </a:pPr>
            <a:r>
              <a:rPr lang="en-AU" dirty="0"/>
              <a:t>After 10 seconds, the ball falls down again</a:t>
            </a:r>
          </a:p>
          <a:p>
            <a:pPr marL="514350" indent="-514350">
              <a:buAutoNum type="arabicPeriod"/>
            </a:pPr>
            <a:endParaRPr lang="en-AU" dirty="0"/>
          </a:p>
          <a:p>
            <a:r>
              <a:rPr lang="en-AU" dirty="0"/>
              <a:t>Much easier to tell from the graph than the table!</a:t>
            </a:r>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nvGraphicFramePr>
        <p:xfrm>
          <a:off x="9778706" y="339676"/>
          <a:ext cx="2073325" cy="5564505"/>
        </p:xfrm>
        <a:graphic>
          <a:graphicData uri="http://schemas.openxmlformats.org/drawingml/2006/table">
            <a:tbl>
              <a:tblPr>
                <a:tableStyleId>{5C22544A-7EE6-4342-B048-85BDC9FD1C3A}</a:tableStyleId>
              </a:tblPr>
              <a:tblGrid>
                <a:gridCol w="1044649">
                  <a:extLst>
                    <a:ext uri="{9D8B030D-6E8A-4147-A177-3AD203B41FA5}">
                      <a16:colId xmlns:a16="http://schemas.microsoft.com/office/drawing/2014/main" val="1339715636"/>
                    </a:ext>
                  </a:extLst>
                </a:gridCol>
                <a:gridCol w="1028676">
                  <a:extLst>
                    <a:ext uri="{9D8B030D-6E8A-4147-A177-3AD203B41FA5}">
                      <a16:colId xmlns:a16="http://schemas.microsoft.com/office/drawing/2014/main" val="1344635262"/>
                    </a:ext>
                  </a:extLst>
                </a:gridCol>
              </a:tblGrid>
              <a:tr h="190500">
                <a:tc>
                  <a:txBody>
                    <a:bodyPr/>
                    <a:lstStyle/>
                    <a:p>
                      <a:pPr algn="ctr" fontAlgn="b"/>
                      <a:r>
                        <a:rPr lang="en-AU" sz="1600" b="1" u="none" strike="noStrike" dirty="0">
                          <a:solidFill>
                            <a:schemeClr val="bg1"/>
                          </a:solidFill>
                          <a:effectLst/>
                        </a:rPr>
                        <a:t>Time in Air (s)</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b"/>
                      <a:r>
                        <a:rPr lang="en-AU" sz="1600" u="none" strike="noStrike" dirty="0">
                          <a:effectLst/>
                        </a:rPr>
                        <a:t>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95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b"/>
                      <a:r>
                        <a:rPr lang="en-AU" sz="1600" u="none" strike="noStrike" dirty="0">
                          <a:effectLst/>
                        </a:rPr>
                        <a:t>2</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180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1381304"/>
                  </a:ext>
                </a:extLst>
              </a:tr>
              <a:tr h="190500">
                <a:tc>
                  <a:txBody>
                    <a:bodyPr/>
                    <a:lstStyle/>
                    <a:p>
                      <a:pPr algn="ctr" fontAlgn="b"/>
                      <a:r>
                        <a:rPr lang="en-AU" sz="1600" u="none" strike="noStrike" dirty="0">
                          <a:effectLst/>
                        </a:rPr>
                        <a:t>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256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b"/>
                      <a:r>
                        <a:rPr lang="en-AU" sz="1600" u="none" strike="noStrike">
                          <a:effectLst/>
                        </a:rPr>
                        <a:t>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322</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0555235"/>
                  </a:ext>
                </a:extLst>
              </a:tr>
              <a:tr h="190500">
                <a:tc>
                  <a:txBody>
                    <a:bodyPr/>
                    <a:lstStyle/>
                    <a:p>
                      <a:pPr algn="ctr" fontAlgn="b"/>
                      <a:r>
                        <a:rPr lang="en-AU" sz="1600" u="none" strike="noStrike" dirty="0">
                          <a:effectLst/>
                        </a:rPr>
                        <a:t>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377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b"/>
                      <a:r>
                        <a:rPr lang="en-AU" sz="1600" u="none" strike="noStrike">
                          <a:effectLst/>
                        </a:rPr>
                        <a:t>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423</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1233007"/>
                  </a:ext>
                </a:extLst>
              </a:tr>
              <a:tr h="190500">
                <a:tc>
                  <a:txBody>
                    <a:bodyPr/>
                    <a:lstStyle/>
                    <a:p>
                      <a:pPr algn="ctr" fontAlgn="b"/>
                      <a:r>
                        <a:rPr lang="en-AU" sz="1600" u="none" strike="noStrike" dirty="0">
                          <a:effectLst/>
                        </a:rPr>
                        <a:t>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460</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b"/>
                      <a:r>
                        <a:rPr lang="en-AU" sz="1600" u="none" strike="noStrike">
                          <a:effectLst/>
                        </a:rPr>
                        <a:t>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486</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723606"/>
                  </a:ext>
                </a:extLst>
              </a:tr>
              <a:tr h="190500">
                <a:tc>
                  <a:txBody>
                    <a:bodyPr/>
                    <a:lstStyle/>
                    <a:p>
                      <a:pPr algn="ctr" fontAlgn="b"/>
                      <a:r>
                        <a:rPr lang="en-AU" sz="1600" u="none" strike="noStrike" dirty="0">
                          <a:effectLst/>
                        </a:rPr>
                        <a:t>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b"/>
                      <a:r>
                        <a:rPr lang="en-AU" sz="1600" u="none" strike="noStrike">
                          <a:effectLst/>
                        </a:rPr>
                        <a:t>10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510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20569280"/>
                  </a:ext>
                </a:extLst>
              </a:tr>
              <a:tr h="190500">
                <a:tc>
                  <a:txBody>
                    <a:bodyPr/>
                    <a:lstStyle/>
                    <a:p>
                      <a:pPr algn="ctr" fontAlgn="b"/>
                      <a:r>
                        <a:rPr lang="en-AU" sz="1600" u="none" strike="noStrike" dirty="0">
                          <a:effectLst/>
                        </a:rPr>
                        <a:t>11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358137123"/>
                  </a:ext>
                </a:extLst>
              </a:tr>
              <a:tr h="190500">
                <a:tc>
                  <a:txBody>
                    <a:bodyPr/>
                    <a:lstStyle/>
                    <a:p>
                      <a:pPr algn="ctr" fontAlgn="b"/>
                      <a:r>
                        <a:rPr lang="en-AU" sz="1600" u="none" strike="noStrike">
                          <a:effectLst/>
                        </a:rPr>
                        <a:t>12</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494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62813135"/>
                  </a:ext>
                </a:extLst>
              </a:tr>
              <a:tr h="190500">
                <a:tc>
                  <a:txBody>
                    <a:bodyPr/>
                    <a:lstStyle/>
                    <a:p>
                      <a:pPr algn="ctr" fontAlgn="b"/>
                      <a:r>
                        <a:rPr lang="en-AU" sz="1600" u="none" strike="noStrike" dirty="0">
                          <a:effectLst/>
                        </a:rPr>
                        <a:t>13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471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661417859"/>
                  </a:ext>
                </a:extLst>
              </a:tr>
              <a:tr h="190500">
                <a:tc>
                  <a:txBody>
                    <a:bodyPr/>
                    <a:lstStyle/>
                    <a:p>
                      <a:pPr algn="ctr" fontAlgn="b"/>
                      <a:r>
                        <a:rPr lang="en-AU" sz="1600" u="none" strike="noStrike">
                          <a:effectLst/>
                        </a:rPr>
                        <a:t>14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439</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6143358"/>
                  </a:ext>
                </a:extLst>
              </a:tr>
              <a:tr h="190500">
                <a:tc>
                  <a:txBody>
                    <a:bodyPr/>
                    <a:lstStyle/>
                    <a:p>
                      <a:pPr algn="ctr" fontAlgn="b"/>
                      <a:r>
                        <a:rPr lang="en-AU" sz="1600" u="none" strike="noStrike" dirty="0">
                          <a:effectLst/>
                        </a:rPr>
                        <a:t>15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396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46555563"/>
                  </a:ext>
                </a:extLst>
              </a:tr>
              <a:tr h="190500">
                <a:tc>
                  <a:txBody>
                    <a:bodyPr/>
                    <a:lstStyle/>
                    <a:p>
                      <a:pPr algn="ctr" fontAlgn="b"/>
                      <a:r>
                        <a:rPr lang="en-AU" sz="1600" u="none" strike="noStrike">
                          <a:effectLst/>
                        </a:rPr>
                        <a:t>16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344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4934100"/>
                  </a:ext>
                </a:extLst>
              </a:tr>
              <a:tr h="190500">
                <a:tc>
                  <a:txBody>
                    <a:bodyPr/>
                    <a:lstStyle/>
                    <a:p>
                      <a:pPr algn="ctr" fontAlgn="b"/>
                      <a:r>
                        <a:rPr lang="en-AU" sz="1600" u="none" strike="noStrike" dirty="0">
                          <a:effectLst/>
                        </a:rPr>
                        <a:t>17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282</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265210077"/>
                  </a:ext>
                </a:extLst>
              </a:tr>
              <a:tr h="190500">
                <a:tc>
                  <a:txBody>
                    <a:bodyPr/>
                    <a:lstStyle/>
                    <a:p>
                      <a:pPr algn="ctr" fontAlgn="b"/>
                      <a:r>
                        <a:rPr lang="en-AU" sz="1600" u="none" strike="noStrike">
                          <a:effectLst/>
                        </a:rPr>
                        <a:t>18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211</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7196488"/>
                  </a:ext>
                </a:extLst>
              </a:tr>
              <a:tr h="190500">
                <a:tc>
                  <a:txBody>
                    <a:bodyPr/>
                    <a:lstStyle/>
                    <a:p>
                      <a:pPr algn="ctr" fontAlgn="b"/>
                      <a:r>
                        <a:rPr lang="en-AU" sz="1600" u="none" strike="noStrike" dirty="0">
                          <a:effectLst/>
                        </a:rPr>
                        <a:t>19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129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710944768"/>
                  </a:ext>
                </a:extLst>
              </a:tr>
              <a:tr h="190500">
                <a:tc>
                  <a:txBody>
                    <a:bodyPr/>
                    <a:lstStyle/>
                    <a:p>
                      <a:pPr algn="ctr" fontAlgn="b"/>
                      <a:r>
                        <a:rPr lang="en-AU" sz="1600" u="none" strike="noStrike">
                          <a:effectLst/>
                        </a:rPr>
                        <a:t>20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dirty="0">
                          <a:effectLst/>
                        </a:rPr>
                        <a:t>38</a:t>
                      </a:r>
                      <a:endParaRPr lang="en-AU"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6499987"/>
                  </a:ext>
                </a:extLst>
              </a:tr>
            </a:tbl>
          </a:graphicData>
        </a:graphic>
      </p:graphicFrame>
      <p:graphicFrame>
        <p:nvGraphicFramePr>
          <p:cNvPr id="9" name="Chart 8">
            <a:extLst>
              <a:ext uri="{FF2B5EF4-FFF2-40B4-BE49-F238E27FC236}">
                <a16:creationId xmlns:a16="http://schemas.microsoft.com/office/drawing/2014/main" id="{1B61FA95-A7C9-6D8F-4F25-6D7811040FD5}"/>
              </a:ext>
            </a:extLst>
          </p:cNvPr>
          <p:cNvGraphicFramePr>
            <a:graphicFrameLocks/>
          </p:cNvGraphicFramePr>
          <p:nvPr/>
        </p:nvGraphicFramePr>
        <p:xfrm>
          <a:off x="2152357" y="3922081"/>
          <a:ext cx="6467987" cy="27207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298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We can use graphs to determine if our hypothesis was correct. The graph below shows the effect of water on plant height.</a:t>
            </a:r>
          </a:p>
          <a:p>
            <a:endParaRPr lang="en-AU" dirty="0"/>
          </a:p>
          <a:p>
            <a:r>
              <a:rPr lang="en-AU" dirty="0"/>
              <a:t>If the hypothesis was:</a:t>
            </a:r>
            <a:br>
              <a:rPr lang="en-AU" dirty="0"/>
            </a:br>
            <a:r>
              <a:rPr lang="en-AU" dirty="0"/>
              <a:t>As amount of water </a:t>
            </a:r>
            <a:r>
              <a:rPr lang="en-AU" dirty="0">
                <a:solidFill>
                  <a:srgbClr val="00B050"/>
                </a:solidFill>
              </a:rPr>
              <a:t>increases</a:t>
            </a:r>
            <a:r>
              <a:rPr lang="en-AU" dirty="0"/>
              <a:t>,</a:t>
            </a:r>
            <a:br>
              <a:rPr lang="en-AU" dirty="0"/>
            </a:br>
            <a:r>
              <a:rPr lang="en-AU" dirty="0"/>
              <a:t>the plant height </a:t>
            </a:r>
            <a:r>
              <a:rPr lang="en-AU" dirty="0">
                <a:solidFill>
                  <a:srgbClr val="00B050"/>
                </a:solidFill>
              </a:rPr>
              <a:t>increases</a:t>
            </a:r>
            <a:r>
              <a:rPr lang="en-AU" dirty="0"/>
              <a:t>.</a:t>
            </a:r>
          </a:p>
          <a:p>
            <a:endParaRPr lang="en-AU" dirty="0"/>
          </a:p>
          <a:p>
            <a:r>
              <a:rPr lang="en-AU" dirty="0"/>
              <a:t>Then, our hypothesis would’ve been correct!</a:t>
            </a:r>
          </a:p>
        </p:txBody>
      </p:sp>
      <p:graphicFrame>
        <p:nvGraphicFramePr>
          <p:cNvPr id="4" name="Chart 3">
            <a:extLst>
              <a:ext uri="{FF2B5EF4-FFF2-40B4-BE49-F238E27FC236}">
                <a16:creationId xmlns:a16="http://schemas.microsoft.com/office/drawing/2014/main" id="{A44F62CF-0F46-C1C0-F480-50C970066270}"/>
              </a:ext>
            </a:extLst>
          </p:cNvPr>
          <p:cNvGraphicFramePr>
            <a:graphicFrameLocks/>
          </p:cNvGraphicFramePr>
          <p:nvPr>
            <p:extLst>
              <p:ext uri="{D42A27DB-BD31-4B8C-83A1-F6EECF244321}">
                <p14:modId xmlns:p14="http://schemas.microsoft.com/office/powerpoint/2010/main" val="1022072510"/>
              </p:ext>
            </p:extLst>
          </p:nvPr>
        </p:nvGraphicFramePr>
        <p:xfrm>
          <a:off x="7291388" y="1908921"/>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68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ED1A5E2-4F0B-FAC0-21F0-3FA6321A390D}"/>
              </a:ext>
            </a:extLst>
          </p:cNvPr>
          <p:cNvGraphicFramePr>
            <a:graphicFrameLocks/>
          </p:cNvGraphicFramePr>
          <p:nvPr>
            <p:extLst>
              <p:ext uri="{D42A27DB-BD31-4B8C-83A1-F6EECF244321}">
                <p14:modId xmlns:p14="http://schemas.microsoft.com/office/powerpoint/2010/main" val="2465499198"/>
              </p:ext>
            </p:extLst>
          </p:nvPr>
        </p:nvGraphicFramePr>
        <p:xfrm>
          <a:off x="7291388"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12E2F408-0530-FB74-B0AC-EA13B747AB9F}"/>
              </a:ext>
            </a:extLst>
          </p:cNvPr>
          <p:cNvSpPr>
            <a:spLocks noGrp="1"/>
          </p:cNvSpPr>
          <p:nvPr>
            <p:ph type="body" sz="quarter" idx="14"/>
          </p:nvPr>
        </p:nvSpPr>
        <p:spPr/>
        <p:txBody>
          <a:bodyPr/>
          <a:lstStyle/>
          <a:p>
            <a:r>
              <a:rPr lang="en-AU" dirty="0"/>
              <a:t>I can </a:t>
            </a:r>
            <a:r>
              <a:rPr lang="en-US" dirty="0"/>
              <a:t>interpret a graph</a:t>
            </a:r>
            <a:endParaRPr lang="en-AU" dirty="0"/>
          </a:p>
        </p:txBody>
      </p:sp>
      <p:sp>
        <p:nvSpPr>
          <p:cNvPr id="3" name="Text Placeholder 2">
            <a:extLst>
              <a:ext uri="{FF2B5EF4-FFF2-40B4-BE49-F238E27FC236}">
                <a16:creationId xmlns:a16="http://schemas.microsoft.com/office/drawing/2014/main" id="{56C12D6C-C0D6-2059-0E9D-1E84F3064A36}"/>
              </a:ext>
            </a:extLst>
          </p:cNvPr>
          <p:cNvSpPr>
            <a:spLocks noGrp="1"/>
          </p:cNvSpPr>
          <p:nvPr>
            <p:ph type="body" sz="quarter" idx="15"/>
          </p:nvPr>
        </p:nvSpPr>
        <p:spPr/>
        <p:txBody>
          <a:bodyPr/>
          <a:lstStyle/>
          <a:p>
            <a:r>
              <a:rPr lang="en-AU" dirty="0"/>
              <a:t>Using the graph on the right, what is true for concentration of acid and the weight of paper it destroyed?</a:t>
            </a:r>
          </a:p>
          <a:p>
            <a:endParaRPr lang="en-AU" dirty="0"/>
          </a:p>
          <a:p>
            <a:pPr marL="514350" indent="-514350">
              <a:buAutoNum type="alphaLcParenR"/>
            </a:pPr>
            <a:r>
              <a:rPr lang="en-AU" dirty="0"/>
              <a:t>As acid concentration </a:t>
            </a:r>
            <a:r>
              <a:rPr lang="en-AU" dirty="0">
                <a:solidFill>
                  <a:srgbClr val="00B050"/>
                </a:solidFill>
              </a:rPr>
              <a:t>increases</a:t>
            </a:r>
            <a:r>
              <a:rPr lang="en-AU" dirty="0"/>
              <a:t>, the</a:t>
            </a:r>
            <a:br>
              <a:rPr lang="en-AU" dirty="0"/>
            </a:br>
            <a:r>
              <a:rPr lang="en-AU" dirty="0"/>
              <a:t>weight difference </a:t>
            </a:r>
            <a:r>
              <a:rPr lang="en-AU" dirty="0">
                <a:solidFill>
                  <a:srgbClr val="FF0000"/>
                </a:solidFill>
              </a:rPr>
              <a:t>decreases</a:t>
            </a:r>
            <a:r>
              <a:rPr lang="en-AU" dirty="0"/>
              <a:t>.</a:t>
            </a:r>
          </a:p>
          <a:p>
            <a:pPr marL="514350" indent="-514350">
              <a:buAutoNum type="alphaLcParenR"/>
            </a:pPr>
            <a:r>
              <a:rPr lang="en-AU" dirty="0"/>
              <a:t>As acid concentration </a:t>
            </a:r>
            <a:r>
              <a:rPr lang="en-AU" dirty="0">
                <a:solidFill>
                  <a:srgbClr val="FF0000"/>
                </a:solidFill>
              </a:rPr>
              <a:t>decreases</a:t>
            </a:r>
            <a:r>
              <a:rPr lang="en-AU" dirty="0"/>
              <a:t>,</a:t>
            </a:r>
            <a:br>
              <a:rPr lang="en-AU" dirty="0"/>
            </a:br>
            <a:r>
              <a:rPr lang="en-AU" dirty="0"/>
              <a:t>the weight difference </a:t>
            </a:r>
            <a:r>
              <a:rPr lang="en-AU" dirty="0">
                <a:solidFill>
                  <a:srgbClr val="FF0000"/>
                </a:solidFill>
              </a:rPr>
              <a:t>decreases</a:t>
            </a:r>
            <a:r>
              <a:rPr lang="en-AU" dirty="0"/>
              <a:t>.</a:t>
            </a:r>
          </a:p>
          <a:p>
            <a:pPr marL="514350" indent="-514350">
              <a:buAutoNum type="alphaLcParenR"/>
            </a:pPr>
            <a:r>
              <a:rPr lang="en-AU" dirty="0"/>
              <a:t>As acid concentration </a:t>
            </a:r>
            <a:r>
              <a:rPr lang="en-AU" dirty="0">
                <a:solidFill>
                  <a:srgbClr val="00B050"/>
                </a:solidFill>
              </a:rPr>
              <a:t>increases</a:t>
            </a:r>
            <a:r>
              <a:rPr lang="en-AU" dirty="0"/>
              <a:t>, the</a:t>
            </a:r>
            <a:br>
              <a:rPr lang="en-AU" dirty="0"/>
            </a:br>
            <a:r>
              <a:rPr lang="en-AU" dirty="0"/>
              <a:t>weight difference </a:t>
            </a:r>
            <a:r>
              <a:rPr lang="en-AU" dirty="0">
                <a:solidFill>
                  <a:srgbClr val="00B050"/>
                </a:solidFill>
              </a:rPr>
              <a:t>increases</a:t>
            </a:r>
            <a:r>
              <a:rPr lang="en-AU" dirty="0"/>
              <a:t>.</a:t>
            </a:r>
          </a:p>
          <a:p>
            <a:pPr marL="514350" indent="-514350">
              <a:buFont typeface="Arial" panose="020B0604020202020204" pitchFamily="34" charset="0"/>
              <a:buAutoNum type="alphaLcParenR"/>
            </a:pPr>
            <a:r>
              <a:rPr lang="en-AU" dirty="0"/>
              <a:t>As acid concentration </a:t>
            </a:r>
            <a:r>
              <a:rPr lang="en-AU" dirty="0">
                <a:solidFill>
                  <a:srgbClr val="FF0000"/>
                </a:solidFill>
              </a:rPr>
              <a:t>decreases</a:t>
            </a:r>
            <a:r>
              <a:rPr lang="en-AU" dirty="0"/>
              <a:t>,</a:t>
            </a:r>
            <a:br>
              <a:rPr lang="en-AU" dirty="0"/>
            </a:br>
            <a:r>
              <a:rPr lang="en-AU" dirty="0"/>
              <a:t>the weight difference </a:t>
            </a:r>
            <a:r>
              <a:rPr lang="en-AU" dirty="0">
                <a:solidFill>
                  <a:srgbClr val="00B050"/>
                </a:solidFill>
              </a:rPr>
              <a:t>increases</a:t>
            </a:r>
            <a:r>
              <a:rPr lang="en-AU" dirty="0"/>
              <a:t>.</a:t>
            </a:r>
          </a:p>
        </p:txBody>
      </p:sp>
    </p:spTree>
    <p:extLst>
      <p:ext uri="{BB962C8B-B14F-4D97-AF65-F5344CB8AC3E}">
        <p14:creationId xmlns:p14="http://schemas.microsoft.com/office/powerpoint/2010/main" val="60224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E2F408-0530-FB74-B0AC-EA13B747AB9F}"/>
              </a:ext>
            </a:extLst>
          </p:cNvPr>
          <p:cNvSpPr>
            <a:spLocks noGrp="1"/>
          </p:cNvSpPr>
          <p:nvPr>
            <p:ph type="body" sz="quarter" idx="14"/>
          </p:nvPr>
        </p:nvSpPr>
        <p:spPr/>
        <p:txBody>
          <a:bodyPr/>
          <a:lstStyle/>
          <a:p>
            <a:r>
              <a:rPr lang="en-AU" dirty="0"/>
              <a:t>I can </a:t>
            </a:r>
            <a:r>
              <a:rPr lang="en-US" dirty="0"/>
              <a:t>interpret a graph</a:t>
            </a:r>
            <a:endParaRPr lang="en-AU" dirty="0"/>
          </a:p>
        </p:txBody>
      </p:sp>
      <p:sp>
        <p:nvSpPr>
          <p:cNvPr id="3" name="Text Placeholder 2">
            <a:extLst>
              <a:ext uri="{FF2B5EF4-FFF2-40B4-BE49-F238E27FC236}">
                <a16:creationId xmlns:a16="http://schemas.microsoft.com/office/drawing/2014/main" id="{56C12D6C-C0D6-2059-0E9D-1E84F3064A36}"/>
              </a:ext>
            </a:extLst>
          </p:cNvPr>
          <p:cNvSpPr>
            <a:spLocks noGrp="1"/>
          </p:cNvSpPr>
          <p:nvPr>
            <p:ph type="body" sz="quarter" idx="15"/>
          </p:nvPr>
        </p:nvSpPr>
        <p:spPr/>
        <p:txBody>
          <a:bodyPr/>
          <a:lstStyle/>
          <a:p>
            <a:r>
              <a:rPr lang="en-AU" dirty="0"/>
              <a:t>Using the graph on the right, what is true for concentration of acid and the weight of paper it destroyed?</a:t>
            </a:r>
          </a:p>
          <a:p>
            <a:endParaRPr lang="en-AU" dirty="0"/>
          </a:p>
          <a:p>
            <a:pPr marL="514350" indent="-514350">
              <a:buAutoNum type="alphaLcParenR"/>
            </a:pPr>
            <a:r>
              <a:rPr lang="en-AU" dirty="0">
                <a:solidFill>
                  <a:srgbClr val="FF0000"/>
                </a:solidFill>
              </a:rPr>
              <a:t>As acid concentration increases, the</a:t>
            </a:r>
            <a:br>
              <a:rPr lang="en-AU" dirty="0">
                <a:solidFill>
                  <a:srgbClr val="FF0000"/>
                </a:solidFill>
              </a:rPr>
            </a:br>
            <a:r>
              <a:rPr lang="en-AU" dirty="0">
                <a:solidFill>
                  <a:srgbClr val="FF0000"/>
                </a:solidFill>
              </a:rPr>
              <a:t>weight difference decreases.</a:t>
            </a:r>
          </a:p>
          <a:p>
            <a:pPr marL="514350" indent="-514350">
              <a:buAutoNum type="alphaLcParenR"/>
            </a:pPr>
            <a:r>
              <a:rPr lang="en-AU" dirty="0">
                <a:solidFill>
                  <a:srgbClr val="00B050"/>
                </a:solidFill>
              </a:rPr>
              <a:t>As acid concentration decreases,</a:t>
            </a:r>
            <a:br>
              <a:rPr lang="en-AU" dirty="0">
                <a:solidFill>
                  <a:srgbClr val="00B050"/>
                </a:solidFill>
              </a:rPr>
            </a:br>
            <a:r>
              <a:rPr lang="en-AU" dirty="0">
                <a:solidFill>
                  <a:srgbClr val="00B050"/>
                </a:solidFill>
              </a:rPr>
              <a:t>the weight difference decreases.</a:t>
            </a:r>
          </a:p>
          <a:p>
            <a:pPr marL="514350" indent="-514350">
              <a:buAutoNum type="alphaLcParenR"/>
            </a:pPr>
            <a:r>
              <a:rPr lang="en-AU" dirty="0">
                <a:solidFill>
                  <a:srgbClr val="00B050"/>
                </a:solidFill>
              </a:rPr>
              <a:t>As acid concentration increases, the</a:t>
            </a:r>
            <a:br>
              <a:rPr lang="en-AU" dirty="0">
                <a:solidFill>
                  <a:srgbClr val="00B050"/>
                </a:solidFill>
              </a:rPr>
            </a:br>
            <a:r>
              <a:rPr lang="en-AU" dirty="0">
                <a:solidFill>
                  <a:srgbClr val="00B050"/>
                </a:solidFill>
              </a:rPr>
              <a:t>weight difference increases.</a:t>
            </a:r>
          </a:p>
          <a:p>
            <a:pPr marL="514350" indent="-514350">
              <a:buFont typeface="Arial" panose="020B0604020202020204" pitchFamily="34" charset="0"/>
              <a:buAutoNum type="alphaLcParenR"/>
            </a:pPr>
            <a:r>
              <a:rPr lang="en-AU" dirty="0">
                <a:solidFill>
                  <a:srgbClr val="FF0000"/>
                </a:solidFill>
              </a:rPr>
              <a:t>As acid concentration decreases,</a:t>
            </a:r>
            <a:br>
              <a:rPr lang="en-AU" dirty="0">
                <a:solidFill>
                  <a:srgbClr val="FF0000"/>
                </a:solidFill>
              </a:rPr>
            </a:br>
            <a:r>
              <a:rPr lang="en-AU" dirty="0">
                <a:solidFill>
                  <a:srgbClr val="FF0000"/>
                </a:solidFill>
              </a:rPr>
              <a:t>the weight difference increases.</a:t>
            </a:r>
          </a:p>
        </p:txBody>
      </p:sp>
      <p:graphicFrame>
        <p:nvGraphicFramePr>
          <p:cNvPr id="6" name="Chart 5">
            <a:extLst>
              <a:ext uri="{FF2B5EF4-FFF2-40B4-BE49-F238E27FC236}">
                <a16:creationId xmlns:a16="http://schemas.microsoft.com/office/drawing/2014/main" id="{4E5A5DA5-4644-3CE7-C53E-20778FDA8D35}"/>
              </a:ext>
            </a:extLst>
          </p:cNvPr>
          <p:cNvGraphicFramePr>
            <a:graphicFrameLocks/>
          </p:cNvGraphicFramePr>
          <p:nvPr/>
        </p:nvGraphicFramePr>
        <p:xfrm>
          <a:off x="7291388"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676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E5A5DA5-4644-3CE7-C53E-20778FDA8D35}"/>
              </a:ext>
            </a:extLst>
          </p:cNvPr>
          <p:cNvGraphicFramePr>
            <a:graphicFrameLocks/>
          </p:cNvGraphicFramePr>
          <p:nvPr/>
        </p:nvGraphicFramePr>
        <p:xfrm>
          <a:off x="7291388"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12E2F408-0530-FB74-B0AC-EA13B747AB9F}"/>
              </a:ext>
            </a:extLst>
          </p:cNvPr>
          <p:cNvSpPr>
            <a:spLocks noGrp="1"/>
          </p:cNvSpPr>
          <p:nvPr>
            <p:ph type="body" sz="quarter" idx="14"/>
          </p:nvPr>
        </p:nvSpPr>
        <p:spPr/>
        <p:txBody>
          <a:bodyPr/>
          <a:lstStyle/>
          <a:p>
            <a:r>
              <a:rPr lang="en-AU" dirty="0"/>
              <a:t>I can </a:t>
            </a:r>
            <a:r>
              <a:rPr lang="en-US" dirty="0"/>
              <a:t>interpret a graph</a:t>
            </a:r>
            <a:endParaRPr lang="en-AU" dirty="0"/>
          </a:p>
        </p:txBody>
      </p:sp>
      <p:sp>
        <p:nvSpPr>
          <p:cNvPr id="3" name="Text Placeholder 2">
            <a:extLst>
              <a:ext uri="{FF2B5EF4-FFF2-40B4-BE49-F238E27FC236}">
                <a16:creationId xmlns:a16="http://schemas.microsoft.com/office/drawing/2014/main" id="{56C12D6C-C0D6-2059-0E9D-1E84F3064A36}"/>
              </a:ext>
            </a:extLst>
          </p:cNvPr>
          <p:cNvSpPr>
            <a:spLocks noGrp="1"/>
          </p:cNvSpPr>
          <p:nvPr>
            <p:ph type="body" sz="quarter" idx="15"/>
          </p:nvPr>
        </p:nvSpPr>
        <p:spPr/>
        <p:txBody>
          <a:bodyPr/>
          <a:lstStyle/>
          <a:p>
            <a:r>
              <a:rPr lang="en-AU" dirty="0"/>
              <a:t>Using the graph on the right, what is true for the amount of electricity a solar panel made based on the distance from the light?</a:t>
            </a:r>
          </a:p>
          <a:p>
            <a:endParaRPr lang="en-AU" dirty="0"/>
          </a:p>
          <a:p>
            <a:pPr marL="514350" indent="-514350">
              <a:buAutoNum type="alphaLcParenR"/>
            </a:pPr>
            <a:r>
              <a:rPr lang="en-AU" dirty="0"/>
              <a:t>As distance </a:t>
            </a:r>
            <a:r>
              <a:rPr lang="en-AU" dirty="0">
                <a:solidFill>
                  <a:srgbClr val="00B050"/>
                </a:solidFill>
              </a:rPr>
              <a:t>increases</a:t>
            </a:r>
            <a:r>
              <a:rPr lang="en-AU" dirty="0"/>
              <a:t>, the</a:t>
            </a:r>
            <a:br>
              <a:rPr lang="en-AU" dirty="0"/>
            </a:br>
            <a:r>
              <a:rPr lang="en-AU" dirty="0"/>
              <a:t>electricity generated </a:t>
            </a:r>
            <a:r>
              <a:rPr lang="en-AU" dirty="0">
                <a:solidFill>
                  <a:srgbClr val="FF0000"/>
                </a:solidFill>
              </a:rPr>
              <a:t>decreases</a:t>
            </a:r>
            <a:r>
              <a:rPr lang="en-AU" dirty="0"/>
              <a:t>.</a:t>
            </a:r>
          </a:p>
          <a:p>
            <a:pPr marL="514350" indent="-514350">
              <a:buAutoNum type="alphaLcParenR"/>
            </a:pPr>
            <a:r>
              <a:rPr lang="en-AU" dirty="0"/>
              <a:t>As distance </a:t>
            </a:r>
            <a:r>
              <a:rPr lang="en-AU" dirty="0">
                <a:solidFill>
                  <a:srgbClr val="FF0000"/>
                </a:solidFill>
              </a:rPr>
              <a:t>decreases</a:t>
            </a:r>
            <a:r>
              <a:rPr lang="en-AU" dirty="0"/>
              <a:t>,</a:t>
            </a:r>
            <a:br>
              <a:rPr lang="en-AU" dirty="0"/>
            </a:br>
            <a:r>
              <a:rPr lang="en-AU" dirty="0"/>
              <a:t>the electricity generated </a:t>
            </a:r>
            <a:r>
              <a:rPr lang="en-AU" dirty="0">
                <a:solidFill>
                  <a:srgbClr val="FF0000"/>
                </a:solidFill>
              </a:rPr>
              <a:t>decreases</a:t>
            </a:r>
            <a:r>
              <a:rPr lang="en-AU" dirty="0"/>
              <a:t>.</a:t>
            </a:r>
          </a:p>
          <a:p>
            <a:pPr marL="514350" indent="-514350">
              <a:buAutoNum type="alphaLcParenR"/>
            </a:pPr>
            <a:r>
              <a:rPr lang="en-AU" dirty="0"/>
              <a:t>As distance </a:t>
            </a:r>
            <a:r>
              <a:rPr lang="en-AU" dirty="0">
                <a:solidFill>
                  <a:srgbClr val="00B050"/>
                </a:solidFill>
              </a:rPr>
              <a:t>increases</a:t>
            </a:r>
            <a:r>
              <a:rPr lang="en-AU" dirty="0"/>
              <a:t>, the</a:t>
            </a:r>
            <a:br>
              <a:rPr lang="en-AU" dirty="0"/>
            </a:br>
            <a:r>
              <a:rPr lang="en-AU" dirty="0"/>
              <a:t>electricity generated </a:t>
            </a:r>
            <a:r>
              <a:rPr lang="en-AU" dirty="0">
                <a:solidFill>
                  <a:srgbClr val="00B050"/>
                </a:solidFill>
              </a:rPr>
              <a:t>increases</a:t>
            </a:r>
            <a:r>
              <a:rPr lang="en-AU" dirty="0"/>
              <a:t>.</a:t>
            </a:r>
          </a:p>
          <a:p>
            <a:pPr marL="514350" indent="-514350">
              <a:buFont typeface="Arial" panose="020B0604020202020204" pitchFamily="34" charset="0"/>
              <a:buAutoNum type="alphaLcParenR"/>
            </a:pPr>
            <a:r>
              <a:rPr lang="en-AU" dirty="0"/>
              <a:t>As distance </a:t>
            </a:r>
            <a:r>
              <a:rPr lang="en-AU" dirty="0">
                <a:solidFill>
                  <a:srgbClr val="FF0000"/>
                </a:solidFill>
              </a:rPr>
              <a:t>decreases</a:t>
            </a:r>
            <a:r>
              <a:rPr lang="en-AU" dirty="0"/>
              <a:t>,</a:t>
            </a:r>
            <a:br>
              <a:rPr lang="en-AU" dirty="0"/>
            </a:br>
            <a:r>
              <a:rPr lang="en-AU" dirty="0"/>
              <a:t>the electricity generated </a:t>
            </a:r>
            <a:r>
              <a:rPr lang="en-AU" dirty="0">
                <a:solidFill>
                  <a:srgbClr val="00B050"/>
                </a:solidFill>
              </a:rPr>
              <a:t>increases</a:t>
            </a:r>
            <a:r>
              <a:rPr lang="en-AU" dirty="0"/>
              <a:t>.</a:t>
            </a:r>
          </a:p>
        </p:txBody>
      </p:sp>
    </p:spTree>
    <p:extLst>
      <p:ext uri="{BB962C8B-B14F-4D97-AF65-F5344CB8AC3E}">
        <p14:creationId xmlns:p14="http://schemas.microsoft.com/office/powerpoint/2010/main" val="3230832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E5A5DA5-4644-3CE7-C53E-20778FDA8D35}"/>
              </a:ext>
            </a:extLst>
          </p:cNvPr>
          <p:cNvGraphicFramePr>
            <a:graphicFrameLocks/>
          </p:cNvGraphicFramePr>
          <p:nvPr/>
        </p:nvGraphicFramePr>
        <p:xfrm>
          <a:off x="7291388"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12E2F408-0530-FB74-B0AC-EA13B747AB9F}"/>
              </a:ext>
            </a:extLst>
          </p:cNvPr>
          <p:cNvSpPr>
            <a:spLocks noGrp="1"/>
          </p:cNvSpPr>
          <p:nvPr>
            <p:ph type="body" sz="quarter" idx="14"/>
          </p:nvPr>
        </p:nvSpPr>
        <p:spPr/>
        <p:txBody>
          <a:bodyPr/>
          <a:lstStyle/>
          <a:p>
            <a:r>
              <a:rPr lang="en-AU" dirty="0"/>
              <a:t>I can </a:t>
            </a:r>
            <a:r>
              <a:rPr lang="en-US" dirty="0"/>
              <a:t>interpret a graph</a:t>
            </a:r>
            <a:endParaRPr lang="en-AU" dirty="0"/>
          </a:p>
        </p:txBody>
      </p:sp>
      <p:sp>
        <p:nvSpPr>
          <p:cNvPr id="3" name="Text Placeholder 2">
            <a:extLst>
              <a:ext uri="{FF2B5EF4-FFF2-40B4-BE49-F238E27FC236}">
                <a16:creationId xmlns:a16="http://schemas.microsoft.com/office/drawing/2014/main" id="{56C12D6C-C0D6-2059-0E9D-1E84F3064A36}"/>
              </a:ext>
            </a:extLst>
          </p:cNvPr>
          <p:cNvSpPr>
            <a:spLocks noGrp="1"/>
          </p:cNvSpPr>
          <p:nvPr>
            <p:ph type="body" sz="quarter" idx="15"/>
          </p:nvPr>
        </p:nvSpPr>
        <p:spPr/>
        <p:txBody>
          <a:bodyPr/>
          <a:lstStyle/>
          <a:p>
            <a:r>
              <a:rPr lang="en-AU" dirty="0"/>
              <a:t>Using the graph on the right, what is true for the amount of electricity a solar panel made based on the distance from the light?</a:t>
            </a:r>
          </a:p>
          <a:p>
            <a:endParaRPr lang="en-AU" dirty="0"/>
          </a:p>
          <a:p>
            <a:pPr marL="514350" indent="-514350">
              <a:buAutoNum type="alphaLcParenR"/>
            </a:pPr>
            <a:r>
              <a:rPr lang="en-AU" dirty="0">
                <a:solidFill>
                  <a:srgbClr val="00B050"/>
                </a:solidFill>
              </a:rPr>
              <a:t>As distance increases, the</a:t>
            </a:r>
            <a:br>
              <a:rPr lang="en-AU" dirty="0">
                <a:solidFill>
                  <a:srgbClr val="00B050"/>
                </a:solidFill>
              </a:rPr>
            </a:br>
            <a:r>
              <a:rPr lang="en-AU" dirty="0">
                <a:solidFill>
                  <a:srgbClr val="00B050"/>
                </a:solidFill>
              </a:rPr>
              <a:t>electricity generated decreases.</a:t>
            </a:r>
          </a:p>
          <a:p>
            <a:pPr marL="514350" indent="-514350">
              <a:buAutoNum type="alphaLcParenR"/>
            </a:pPr>
            <a:r>
              <a:rPr lang="en-AU" dirty="0">
                <a:solidFill>
                  <a:srgbClr val="FF0000"/>
                </a:solidFill>
              </a:rPr>
              <a:t>As distance decreases,</a:t>
            </a:r>
            <a:br>
              <a:rPr lang="en-AU" dirty="0">
                <a:solidFill>
                  <a:srgbClr val="FF0000"/>
                </a:solidFill>
              </a:rPr>
            </a:br>
            <a:r>
              <a:rPr lang="en-AU" dirty="0">
                <a:solidFill>
                  <a:srgbClr val="FF0000"/>
                </a:solidFill>
              </a:rPr>
              <a:t>the electricity generated decreases.</a:t>
            </a:r>
          </a:p>
          <a:p>
            <a:pPr marL="514350" indent="-514350">
              <a:buAutoNum type="alphaLcParenR"/>
            </a:pPr>
            <a:r>
              <a:rPr lang="en-AU" dirty="0">
                <a:solidFill>
                  <a:srgbClr val="FF0000"/>
                </a:solidFill>
              </a:rPr>
              <a:t>As distance increases, the</a:t>
            </a:r>
            <a:br>
              <a:rPr lang="en-AU" dirty="0">
                <a:solidFill>
                  <a:srgbClr val="FF0000"/>
                </a:solidFill>
              </a:rPr>
            </a:br>
            <a:r>
              <a:rPr lang="en-AU" dirty="0">
                <a:solidFill>
                  <a:srgbClr val="FF0000"/>
                </a:solidFill>
              </a:rPr>
              <a:t>electricity generated increases.</a:t>
            </a:r>
          </a:p>
          <a:p>
            <a:pPr marL="514350" indent="-514350">
              <a:buFont typeface="Arial" panose="020B0604020202020204" pitchFamily="34" charset="0"/>
              <a:buAutoNum type="alphaLcParenR"/>
            </a:pPr>
            <a:r>
              <a:rPr lang="en-AU" dirty="0">
                <a:solidFill>
                  <a:srgbClr val="00B050"/>
                </a:solidFill>
              </a:rPr>
              <a:t>As distance decreases,</a:t>
            </a:r>
            <a:br>
              <a:rPr lang="en-AU" dirty="0">
                <a:solidFill>
                  <a:srgbClr val="00B050"/>
                </a:solidFill>
              </a:rPr>
            </a:br>
            <a:r>
              <a:rPr lang="en-AU" dirty="0">
                <a:solidFill>
                  <a:srgbClr val="00B050"/>
                </a:solidFill>
              </a:rPr>
              <a:t>the electricity generated increases.</a:t>
            </a:r>
          </a:p>
        </p:txBody>
      </p:sp>
    </p:spTree>
    <p:extLst>
      <p:ext uri="{BB962C8B-B14F-4D97-AF65-F5344CB8AC3E}">
        <p14:creationId xmlns:p14="http://schemas.microsoft.com/office/powerpoint/2010/main" val="385132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A2BE5D6-3FF6-592C-A8B2-8E729A2E3C26}"/>
              </a:ext>
            </a:extLst>
          </p:cNvPr>
          <p:cNvGraphicFramePr>
            <a:graphicFrameLocks/>
          </p:cNvGraphicFramePr>
          <p:nvPr>
            <p:extLst>
              <p:ext uri="{D42A27DB-BD31-4B8C-83A1-F6EECF244321}">
                <p14:modId xmlns:p14="http://schemas.microsoft.com/office/powerpoint/2010/main" val="1774014967"/>
              </p:ext>
            </p:extLst>
          </p:nvPr>
        </p:nvGraphicFramePr>
        <p:xfrm>
          <a:off x="7291388"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12E2F408-0530-FB74-B0AC-EA13B747AB9F}"/>
              </a:ext>
            </a:extLst>
          </p:cNvPr>
          <p:cNvSpPr>
            <a:spLocks noGrp="1"/>
          </p:cNvSpPr>
          <p:nvPr>
            <p:ph type="body" sz="quarter" idx="14"/>
          </p:nvPr>
        </p:nvSpPr>
        <p:spPr/>
        <p:txBody>
          <a:bodyPr/>
          <a:lstStyle/>
          <a:p>
            <a:r>
              <a:rPr lang="en-AU" dirty="0"/>
              <a:t>I can </a:t>
            </a:r>
            <a:r>
              <a:rPr lang="en-US" dirty="0"/>
              <a:t>interpret a graph</a:t>
            </a:r>
            <a:endParaRPr lang="en-AU" dirty="0"/>
          </a:p>
        </p:txBody>
      </p:sp>
      <p:sp>
        <p:nvSpPr>
          <p:cNvPr id="3" name="Text Placeholder 2">
            <a:extLst>
              <a:ext uri="{FF2B5EF4-FFF2-40B4-BE49-F238E27FC236}">
                <a16:creationId xmlns:a16="http://schemas.microsoft.com/office/drawing/2014/main" id="{56C12D6C-C0D6-2059-0E9D-1E84F3064A36}"/>
              </a:ext>
            </a:extLst>
          </p:cNvPr>
          <p:cNvSpPr>
            <a:spLocks noGrp="1"/>
          </p:cNvSpPr>
          <p:nvPr>
            <p:ph type="body" sz="quarter" idx="15"/>
          </p:nvPr>
        </p:nvSpPr>
        <p:spPr/>
        <p:txBody>
          <a:bodyPr/>
          <a:lstStyle/>
          <a:p>
            <a:r>
              <a:rPr lang="en-AU" dirty="0"/>
              <a:t>Using the graph on the right, what is the favourite fruit for this particular class?</a:t>
            </a:r>
          </a:p>
          <a:p>
            <a:endParaRPr lang="en-AU" dirty="0"/>
          </a:p>
          <a:p>
            <a:pPr marL="514350" indent="-514350">
              <a:buAutoNum type="alphaLcParenR"/>
            </a:pPr>
            <a:r>
              <a:rPr lang="en-AU" dirty="0"/>
              <a:t>Oranges</a:t>
            </a:r>
          </a:p>
          <a:p>
            <a:pPr marL="514350" indent="-514350">
              <a:buAutoNum type="alphaLcParenR"/>
            </a:pPr>
            <a:r>
              <a:rPr lang="en-AU" dirty="0"/>
              <a:t>Apples</a:t>
            </a:r>
          </a:p>
          <a:p>
            <a:pPr marL="514350" indent="-514350">
              <a:buAutoNum type="alphaLcParenR"/>
            </a:pPr>
            <a:r>
              <a:rPr lang="en-AU" dirty="0"/>
              <a:t>Mangoes</a:t>
            </a:r>
          </a:p>
          <a:p>
            <a:pPr marL="514350" indent="-514350">
              <a:buFont typeface="Arial" panose="020B0604020202020204" pitchFamily="34" charset="0"/>
              <a:buAutoNum type="alphaLcParenR"/>
            </a:pPr>
            <a:r>
              <a:rPr lang="en-AU" dirty="0"/>
              <a:t>Bananas</a:t>
            </a:r>
          </a:p>
        </p:txBody>
      </p:sp>
    </p:spTree>
    <p:extLst>
      <p:ext uri="{BB962C8B-B14F-4D97-AF65-F5344CB8AC3E}">
        <p14:creationId xmlns:p14="http://schemas.microsoft.com/office/powerpoint/2010/main" val="3968678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A2BE5D6-3FF6-592C-A8B2-8E729A2E3C26}"/>
              </a:ext>
            </a:extLst>
          </p:cNvPr>
          <p:cNvGraphicFramePr>
            <a:graphicFrameLocks/>
          </p:cNvGraphicFramePr>
          <p:nvPr/>
        </p:nvGraphicFramePr>
        <p:xfrm>
          <a:off x="7291388"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12E2F408-0530-FB74-B0AC-EA13B747AB9F}"/>
              </a:ext>
            </a:extLst>
          </p:cNvPr>
          <p:cNvSpPr>
            <a:spLocks noGrp="1"/>
          </p:cNvSpPr>
          <p:nvPr>
            <p:ph type="body" sz="quarter" idx="14"/>
          </p:nvPr>
        </p:nvSpPr>
        <p:spPr/>
        <p:txBody>
          <a:bodyPr/>
          <a:lstStyle/>
          <a:p>
            <a:r>
              <a:rPr lang="en-AU" dirty="0"/>
              <a:t>I can </a:t>
            </a:r>
            <a:r>
              <a:rPr lang="en-US" dirty="0"/>
              <a:t>interpret a graph</a:t>
            </a:r>
            <a:endParaRPr lang="en-AU" dirty="0"/>
          </a:p>
        </p:txBody>
      </p:sp>
      <p:sp>
        <p:nvSpPr>
          <p:cNvPr id="3" name="Text Placeholder 2">
            <a:extLst>
              <a:ext uri="{FF2B5EF4-FFF2-40B4-BE49-F238E27FC236}">
                <a16:creationId xmlns:a16="http://schemas.microsoft.com/office/drawing/2014/main" id="{56C12D6C-C0D6-2059-0E9D-1E84F3064A36}"/>
              </a:ext>
            </a:extLst>
          </p:cNvPr>
          <p:cNvSpPr>
            <a:spLocks noGrp="1"/>
          </p:cNvSpPr>
          <p:nvPr>
            <p:ph type="body" sz="quarter" idx="15"/>
          </p:nvPr>
        </p:nvSpPr>
        <p:spPr/>
        <p:txBody>
          <a:bodyPr/>
          <a:lstStyle/>
          <a:p>
            <a:r>
              <a:rPr lang="en-AU" dirty="0"/>
              <a:t>Using the graph on the right, what is the favourite fruit for this particular class?</a:t>
            </a:r>
          </a:p>
          <a:p>
            <a:endParaRPr lang="en-AU" dirty="0"/>
          </a:p>
          <a:p>
            <a:pPr marL="514350" indent="-514350">
              <a:buAutoNum type="alphaLcParenR"/>
            </a:pPr>
            <a:r>
              <a:rPr lang="en-AU" dirty="0">
                <a:solidFill>
                  <a:srgbClr val="FF0000"/>
                </a:solidFill>
              </a:rPr>
              <a:t>Oranges</a:t>
            </a:r>
          </a:p>
          <a:p>
            <a:pPr marL="514350" indent="-514350">
              <a:buAutoNum type="alphaLcParenR"/>
            </a:pPr>
            <a:r>
              <a:rPr lang="en-AU" dirty="0">
                <a:solidFill>
                  <a:srgbClr val="00B050"/>
                </a:solidFill>
              </a:rPr>
              <a:t>Apples</a:t>
            </a:r>
          </a:p>
          <a:p>
            <a:pPr marL="514350" indent="-514350">
              <a:buAutoNum type="alphaLcParenR"/>
            </a:pPr>
            <a:r>
              <a:rPr lang="en-AU" dirty="0">
                <a:solidFill>
                  <a:srgbClr val="FF0000"/>
                </a:solidFill>
              </a:rPr>
              <a:t>Mangoes</a:t>
            </a:r>
          </a:p>
          <a:p>
            <a:pPr marL="514350" indent="-514350">
              <a:buFont typeface="Arial" panose="020B0604020202020204" pitchFamily="34" charset="0"/>
              <a:buAutoNum type="alphaLcParenR"/>
            </a:pPr>
            <a:r>
              <a:rPr lang="en-AU" dirty="0">
                <a:solidFill>
                  <a:srgbClr val="FF0000"/>
                </a:solidFill>
              </a:rPr>
              <a:t>Bananas</a:t>
            </a:r>
          </a:p>
        </p:txBody>
      </p:sp>
    </p:spTree>
    <p:extLst>
      <p:ext uri="{BB962C8B-B14F-4D97-AF65-F5344CB8AC3E}">
        <p14:creationId xmlns:p14="http://schemas.microsoft.com/office/powerpoint/2010/main" val="825501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 Truths &amp; Trash_ Episode 1, Round 1 #science #shorts #2truthsandtrash">
            <a:hlinkClick r:id="" action="ppaction://media"/>
            <a:extLst>
              <a:ext uri="{FF2B5EF4-FFF2-40B4-BE49-F238E27FC236}">
                <a16:creationId xmlns:a16="http://schemas.microsoft.com/office/drawing/2014/main" id="{2A183FB9-4A49-901A-FCD1-7F65DEEF82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6" y="1977542"/>
            <a:ext cx="2447645" cy="4351368"/>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dirty="0"/>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spTree>
    <p:extLst>
      <p:ext uri="{BB962C8B-B14F-4D97-AF65-F5344CB8AC3E}">
        <p14:creationId xmlns:p14="http://schemas.microsoft.com/office/powerpoint/2010/main" val="13021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8891CD-8820-CBBB-00DD-3CC9C4935168}"/>
              </a:ext>
            </a:extLst>
          </p:cNvPr>
          <p:cNvSpPr>
            <a:spLocks noGrp="1"/>
          </p:cNvSpPr>
          <p:nvPr>
            <p:ph type="body" sz="quarter" idx="14"/>
          </p:nvPr>
        </p:nvSpPr>
        <p:spPr/>
        <p:txBody>
          <a:bodyPr/>
          <a:lstStyle/>
          <a:p>
            <a:r>
              <a:rPr lang="en-US" dirty="0"/>
              <a:t>I can identify what graph type is needed for qualitative or quantitative data</a:t>
            </a:r>
            <a:endParaRPr lang="en-AU" dirty="0"/>
          </a:p>
        </p:txBody>
      </p:sp>
      <p:sp>
        <p:nvSpPr>
          <p:cNvPr id="3" name="Text Placeholder 2">
            <a:extLst>
              <a:ext uri="{FF2B5EF4-FFF2-40B4-BE49-F238E27FC236}">
                <a16:creationId xmlns:a16="http://schemas.microsoft.com/office/drawing/2014/main" id="{FCE63AA2-5EAA-D367-E506-8D530F72E07B}"/>
              </a:ext>
            </a:extLst>
          </p:cNvPr>
          <p:cNvSpPr>
            <a:spLocks noGrp="1"/>
          </p:cNvSpPr>
          <p:nvPr>
            <p:ph type="body" sz="quarter" idx="15"/>
          </p:nvPr>
        </p:nvSpPr>
        <p:spPr/>
        <p:txBody>
          <a:bodyPr/>
          <a:lstStyle/>
          <a:p>
            <a:r>
              <a:rPr lang="en-AU" dirty="0"/>
              <a:t>There are two types of data you’ll ever use:</a:t>
            </a:r>
          </a:p>
          <a:p>
            <a:endParaRPr lang="en-AU" dirty="0"/>
          </a:p>
          <a:p>
            <a:pPr marL="457200" indent="-457200">
              <a:buFont typeface="Arial" panose="020B0604020202020204" pitchFamily="34" charset="0"/>
              <a:buChar char="•"/>
            </a:pPr>
            <a:r>
              <a:rPr lang="en-AU" dirty="0"/>
              <a:t>Numerical data, where the data is based on numbers and measurements (like height and age)</a:t>
            </a:r>
          </a:p>
          <a:p>
            <a:pPr marL="457200" indent="-457200">
              <a:buFont typeface="Arial" panose="020B0604020202020204" pitchFamily="34" charset="0"/>
              <a:buChar char="•"/>
            </a:pPr>
            <a:r>
              <a:rPr lang="en-AU" dirty="0"/>
              <a:t>Categorical data, where the data is based on categories or qualities (like colour and shape)</a:t>
            </a:r>
          </a:p>
          <a:p>
            <a:endParaRPr lang="en-AU" dirty="0"/>
          </a:p>
          <a:p>
            <a:r>
              <a:rPr lang="en-AU" dirty="0"/>
              <a:t>For numerical data, we tend to use scatter-plots.</a:t>
            </a:r>
          </a:p>
          <a:p>
            <a:r>
              <a:rPr lang="en-AU" dirty="0"/>
              <a:t>For categorical data, we instead use bar graphs.</a:t>
            </a:r>
          </a:p>
          <a:p>
            <a:r>
              <a:rPr lang="en-AU" dirty="0"/>
              <a:t>Numerical data is sometimes called quantitative data, and categorical is called qualitative.</a:t>
            </a:r>
          </a:p>
        </p:txBody>
      </p:sp>
    </p:spTree>
    <p:extLst>
      <p:ext uri="{BB962C8B-B14F-4D97-AF65-F5344CB8AC3E}">
        <p14:creationId xmlns:p14="http://schemas.microsoft.com/office/powerpoint/2010/main" val="584187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3600" b="0" dirty="0"/>
              <a:t>Two students were interested in learning if coffee stays hotter for longer if you use a plastic cup or paper cup. For this experiment:</a:t>
            </a:r>
          </a:p>
          <a:p>
            <a:endParaRPr lang="en-AU" sz="3600" b="0" dirty="0"/>
          </a:p>
          <a:p>
            <a:r>
              <a:rPr lang="en-AU" sz="3600" b="0" dirty="0"/>
              <a:t>1. Independent variable: </a:t>
            </a:r>
            <a:r>
              <a:rPr lang="en-AU" sz="3600" b="0" dirty="0">
                <a:solidFill>
                  <a:srgbClr val="00B050"/>
                </a:solidFill>
              </a:rPr>
              <a:t>The cup’s material</a:t>
            </a:r>
          </a:p>
          <a:p>
            <a:r>
              <a:rPr lang="en-AU" sz="3600" b="0" dirty="0"/>
              <a:t>2. Dependent variable: </a:t>
            </a:r>
            <a:r>
              <a:rPr lang="en-AU" sz="3600" b="0" dirty="0">
                <a:solidFill>
                  <a:srgbClr val="00B050"/>
                </a:solidFill>
              </a:rPr>
              <a:t>The coffee temperature</a:t>
            </a:r>
          </a:p>
          <a:p>
            <a:r>
              <a:rPr lang="en-AU" sz="3600" b="0" dirty="0"/>
              <a:t>3. Controlled variables: </a:t>
            </a:r>
            <a:r>
              <a:rPr lang="en-AU" sz="3600" b="0" dirty="0">
                <a:solidFill>
                  <a:srgbClr val="00B050"/>
                </a:solidFill>
              </a:rPr>
              <a:t>The coffee itself, the coffee’s environment, whether milk was added</a:t>
            </a:r>
          </a:p>
          <a:p>
            <a:r>
              <a:rPr lang="en-AU" sz="3600" b="0" dirty="0"/>
              <a:t>4. Write a hypothesis: </a:t>
            </a:r>
            <a:r>
              <a:rPr lang="en-AU" sz="3600" b="0" dirty="0">
                <a:solidFill>
                  <a:srgbClr val="00B050"/>
                </a:solidFill>
              </a:rPr>
              <a:t>The coffee in the plastic cup will stay hotter for longer</a:t>
            </a:r>
            <a:endParaRPr lang="en-AU" sz="3600" b="0" dirty="0"/>
          </a:p>
        </p:txBody>
      </p:sp>
    </p:spTree>
    <p:extLst>
      <p:ext uri="{BB962C8B-B14F-4D97-AF65-F5344CB8AC3E}">
        <p14:creationId xmlns:p14="http://schemas.microsoft.com/office/powerpoint/2010/main" val="294188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8891CD-8820-CBBB-00DD-3CC9C4935168}"/>
              </a:ext>
            </a:extLst>
          </p:cNvPr>
          <p:cNvSpPr>
            <a:spLocks noGrp="1"/>
          </p:cNvSpPr>
          <p:nvPr>
            <p:ph type="body" sz="quarter" idx="14"/>
          </p:nvPr>
        </p:nvSpPr>
        <p:spPr/>
        <p:txBody>
          <a:bodyPr/>
          <a:lstStyle/>
          <a:p>
            <a:r>
              <a:rPr lang="en-US" dirty="0"/>
              <a:t>I can identify what graph type is needed for qualitative or quantitative data</a:t>
            </a:r>
            <a:endParaRPr lang="en-AU" dirty="0"/>
          </a:p>
        </p:txBody>
      </p:sp>
      <p:sp>
        <p:nvSpPr>
          <p:cNvPr id="3" name="Text Placeholder 2">
            <a:extLst>
              <a:ext uri="{FF2B5EF4-FFF2-40B4-BE49-F238E27FC236}">
                <a16:creationId xmlns:a16="http://schemas.microsoft.com/office/drawing/2014/main" id="{FCE63AA2-5EAA-D367-E506-8D530F72E07B}"/>
              </a:ext>
            </a:extLst>
          </p:cNvPr>
          <p:cNvSpPr>
            <a:spLocks noGrp="1"/>
          </p:cNvSpPr>
          <p:nvPr>
            <p:ph type="body" sz="quarter" idx="15"/>
          </p:nvPr>
        </p:nvSpPr>
        <p:spPr>
          <a:xfrm>
            <a:off x="397668" y="965946"/>
            <a:ext cx="7346597" cy="1885950"/>
          </a:xfrm>
        </p:spPr>
        <p:txBody>
          <a:bodyPr/>
          <a:lstStyle/>
          <a:p>
            <a:r>
              <a:rPr lang="en-AU" dirty="0"/>
              <a:t>Let’s say we were interested in the favourite fruit of different students. Since this is categorical data, we make a bar graph:</a:t>
            </a:r>
          </a:p>
          <a:p>
            <a:endParaRPr lang="en-AU" dirty="0"/>
          </a:p>
          <a:p>
            <a:endParaRPr lang="en-AU" dirty="0"/>
          </a:p>
          <a:p>
            <a:endParaRPr lang="en-AU" dirty="0"/>
          </a:p>
          <a:p>
            <a:r>
              <a:rPr lang="en-AU" dirty="0"/>
              <a:t>If instead we were interested in the amount of energy made by a solar panel, we would instead use a scatter-plot:</a:t>
            </a:r>
          </a:p>
        </p:txBody>
      </p:sp>
      <p:graphicFrame>
        <p:nvGraphicFramePr>
          <p:cNvPr id="4" name="Chart 3">
            <a:extLst>
              <a:ext uri="{FF2B5EF4-FFF2-40B4-BE49-F238E27FC236}">
                <a16:creationId xmlns:a16="http://schemas.microsoft.com/office/drawing/2014/main" id="{EDA9DE0E-8223-ADD1-133C-8065A167105D}"/>
              </a:ext>
            </a:extLst>
          </p:cNvPr>
          <p:cNvGraphicFramePr>
            <a:graphicFrameLocks/>
          </p:cNvGraphicFramePr>
          <p:nvPr>
            <p:extLst>
              <p:ext uri="{D42A27DB-BD31-4B8C-83A1-F6EECF244321}">
                <p14:modId xmlns:p14="http://schemas.microsoft.com/office/powerpoint/2010/main" val="27910238"/>
              </p:ext>
            </p:extLst>
          </p:nvPr>
        </p:nvGraphicFramePr>
        <p:xfrm>
          <a:off x="7620000" y="108673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0A812D5-A882-F042-33F9-692D21259B00}"/>
              </a:ext>
            </a:extLst>
          </p:cNvPr>
          <p:cNvGraphicFramePr>
            <a:graphicFrameLocks/>
          </p:cNvGraphicFramePr>
          <p:nvPr>
            <p:extLst>
              <p:ext uri="{D42A27DB-BD31-4B8C-83A1-F6EECF244321}">
                <p14:modId xmlns:p14="http://schemas.microsoft.com/office/powerpoint/2010/main" val="1054860612"/>
              </p:ext>
            </p:extLst>
          </p:nvPr>
        </p:nvGraphicFramePr>
        <p:xfrm>
          <a:off x="7620000" y="3604846"/>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522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8891CD-8820-CBBB-00DD-3CC9C4935168}"/>
              </a:ext>
            </a:extLst>
          </p:cNvPr>
          <p:cNvSpPr>
            <a:spLocks noGrp="1"/>
          </p:cNvSpPr>
          <p:nvPr>
            <p:ph type="body" sz="quarter" idx="14"/>
          </p:nvPr>
        </p:nvSpPr>
        <p:spPr/>
        <p:txBody>
          <a:bodyPr/>
          <a:lstStyle/>
          <a:p>
            <a:r>
              <a:rPr lang="en-US" dirty="0"/>
              <a:t>I can identify what graph type is needed for qualitative or quantitative data</a:t>
            </a:r>
            <a:endParaRPr lang="en-AU" dirty="0"/>
          </a:p>
        </p:txBody>
      </p:sp>
      <p:sp>
        <p:nvSpPr>
          <p:cNvPr id="3" name="Text Placeholder 2">
            <a:extLst>
              <a:ext uri="{FF2B5EF4-FFF2-40B4-BE49-F238E27FC236}">
                <a16:creationId xmlns:a16="http://schemas.microsoft.com/office/drawing/2014/main" id="{FCE63AA2-5EAA-D367-E506-8D530F72E07B}"/>
              </a:ext>
            </a:extLst>
          </p:cNvPr>
          <p:cNvSpPr>
            <a:spLocks noGrp="1"/>
          </p:cNvSpPr>
          <p:nvPr>
            <p:ph type="body" sz="quarter" idx="15"/>
          </p:nvPr>
        </p:nvSpPr>
        <p:spPr>
          <a:xfrm>
            <a:off x="397668" y="965946"/>
            <a:ext cx="9179720" cy="1885950"/>
          </a:xfrm>
        </p:spPr>
        <p:txBody>
          <a:bodyPr/>
          <a:lstStyle/>
          <a:p>
            <a:r>
              <a:rPr lang="en-AU" dirty="0"/>
              <a:t>Sometimes, to make scatter-plots easier to read, we will draw a line of best-fit. This is when we draw a shape that is smooth and goes through or near as many of the dots as possible.</a:t>
            </a:r>
          </a:p>
        </p:txBody>
      </p:sp>
      <p:pic>
        <p:nvPicPr>
          <p:cNvPr id="6" name="Picture 5">
            <a:extLst>
              <a:ext uri="{FF2B5EF4-FFF2-40B4-BE49-F238E27FC236}">
                <a16:creationId xmlns:a16="http://schemas.microsoft.com/office/drawing/2014/main" id="{FD397C59-FD55-91BC-8CF8-DAAEA15CDF0B}"/>
              </a:ext>
            </a:extLst>
          </p:cNvPr>
          <p:cNvPicPr>
            <a:picLocks noChangeAspect="1"/>
          </p:cNvPicPr>
          <p:nvPr/>
        </p:nvPicPr>
        <p:blipFill>
          <a:blip r:embed="rId2"/>
          <a:stretch>
            <a:fillRect/>
          </a:stretch>
        </p:blipFill>
        <p:spPr>
          <a:xfrm>
            <a:off x="3613788" y="2591318"/>
            <a:ext cx="4964423" cy="3859940"/>
          </a:xfrm>
          <a:prstGeom prst="rect">
            <a:avLst/>
          </a:prstGeom>
        </p:spPr>
      </p:pic>
    </p:spTree>
    <p:extLst>
      <p:ext uri="{BB962C8B-B14F-4D97-AF65-F5344CB8AC3E}">
        <p14:creationId xmlns:p14="http://schemas.microsoft.com/office/powerpoint/2010/main" val="2705141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DAA167-9C9A-4440-D8BA-DDEB0CD07D56}"/>
              </a:ext>
            </a:extLst>
          </p:cNvPr>
          <p:cNvSpPr>
            <a:spLocks noGrp="1"/>
          </p:cNvSpPr>
          <p:nvPr>
            <p:ph type="body" sz="quarter" idx="14"/>
          </p:nvPr>
        </p:nvSpPr>
        <p:spPr/>
        <p:txBody>
          <a:bodyPr/>
          <a:lstStyle/>
          <a:p>
            <a:r>
              <a:rPr lang="en-AU" dirty="0"/>
              <a:t>I can </a:t>
            </a:r>
            <a:r>
              <a:rPr lang="en-US" dirty="0"/>
              <a:t>label and title graphs appropriately</a:t>
            </a:r>
          </a:p>
        </p:txBody>
      </p:sp>
      <p:sp>
        <p:nvSpPr>
          <p:cNvPr id="3" name="Text Placeholder 2">
            <a:extLst>
              <a:ext uri="{FF2B5EF4-FFF2-40B4-BE49-F238E27FC236}">
                <a16:creationId xmlns:a16="http://schemas.microsoft.com/office/drawing/2014/main" id="{F6E82EAE-D5BD-A793-5B48-DED711734176}"/>
              </a:ext>
            </a:extLst>
          </p:cNvPr>
          <p:cNvSpPr>
            <a:spLocks noGrp="1"/>
          </p:cNvSpPr>
          <p:nvPr>
            <p:ph type="body" sz="quarter" idx="15"/>
          </p:nvPr>
        </p:nvSpPr>
        <p:spPr>
          <a:xfrm>
            <a:off x="397668" y="965946"/>
            <a:ext cx="8106252" cy="1885950"/>
          </a:xfrm>
        </p:spPr>
        <p:txBody>
          <a:bodyPr/>
          <a:lstStyle/>
          <a:p>
            <a:pPr algn="l" rtl="0" fontAlgn="base"/>
            <a:r>
              <a:rPr lang="en-AU" i="0" u="none" strike="noStrike" dirty="0">
                <a:solidFill>
                  <a:srgbClr val="000000"/>
                </a:solidFill>
                <a:effectLst/>
                <a:latin typeface="+mn-lt"/>
              </a:rPr>
              <a:t>All graphs must have the following 3 things to be considered correct:</a:t>
            </a:r>
          </a:p>
          <a:p>
            <a:pPr algn="l" rtl="0" fontAlgn="base"/>
            <a:endParaRPr lang="en-AU" dirty="0">
              <a:solidFill>
                <a:srgbClr val="000000"/>
              </a:solidFill>
              <a:latin typeface="+mn-lt"/>
            </a:endParaRPr>
          </a:p>
          <a:p>
            <a:pPr marL="514350" indent="-514350" algn="l" rtl="0" fontAlgn="base">
              <a:buAutoNum type="arabicPeriod"/>
            </a:pPr>
            <a:r>
              <a:rPr lang="en-AU" i="0" dirty="0">
                <a:solidFill>
                  <a:srgbClr val="000000"/>
                </a:solidFill>
                <a:effectLst/>
                <a:latin typeface="+mn-lt"/>
              </a:rPr>
              <a:t>A title. The easiest way to write a title is to simply state the independent and dependent variables.</a:t>
            </a:r>
          </a:p>
          <a:p>
            <a:pPr marL="514350" indent="-514350" algn="l" rtl="0" fontAlgn="base">
              <a:buAutoNum type="arabicPeriod"/>
            </a:pPr>
            <a:r>
              <a:rPr lang="en-US" i="0" dirty="0">
                <a:solidFill>
                  <a:srgbClr val="000000"/>
                </a:solidFill>
                <a:effectLst/>
                <a:latin typeface="+mn-lt"/>
              </a:rPr>
              <a:t>A consistent scale. That means the numbers go up the same amount each time!</a:t>
            </a:r>
          </a:p>
          <a:p>
            <a:pPr marL="514350" indent="-514350" algn="l" rtl="0" fontAlgn="base">
              <a:buAutoNum type="arabicPeriod"/>
            </a:pPr>
            <a:r>
              <a:rPr lang="en-US" dirty="0">
                <a:solidFill>
                  <a:srgbClr val="000000"/>
                </a:solidFill>
                <a:latin typeface="+mn-lt"/>
              </a:rPr>
              <a:t>Axis labels, including the units for what you are measuring. The independent variable goes on the x-axis, and the dependent variable goes on the y-axis.</a:t>
            </a:r>
            <a:endParaRPr lang="en-US" i="0" dirty="0">
              <a:solidFill>
                <a:srgbClr val="000000"/>
              </a:solidFill>
              <a:effectLst/>
              <a:latin typeface="+mn-lt"/>
            </a:endParaRPr>
          </a:p>
        </p:txBody>
      </p:sp>
      <p:pic>
        <p:nvPicPr>
          <p:cNvPr id="36" name="Picture 4" descr="Creating Bar Graphs | Reading Rockets">
            <a:extLst>
              <a:ext uri="{FF2B5EF4-FFF2-40B4-BE49-F238E27FC236}">
                <a16:creationId xmlns:a16="http://schemas.microsoft.com/office/drawing/2014/main" id="{C82016B6-DBAF-7AF9-5283-833D26949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449" y="2451960"/>
            <a:ext cx="3714775" cy="2921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25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dirty="0"/>
              <a:t>I can </a:t>
            </a:r>
            <a:r>
              <a:rPr lang="en-US" dirty="0"/>
              <a:t>label and title graphs appropriately</a:t>
            </a:r>
          </a:p>
        </p:txBody>
      </p:sp>
      <p:sp>
        <p:nvSpPr>
          <p:cNvPr id="12" name="Text Placeholder 2">
            <a:extLst>
              <a:ext uri="{FF2B5EF4-FFF2-40B4-BE49-F238E27FC236}">
                <a16:creationId xmlns:a16="http://schemas.microsoft.com/office/drawing/2014/main" id="{F2CFFE16-E4D1-7FD3-60DB-7FCDB243BD38}"/>
              </a:ext>
            </a:extLst>
          </p:cNvPr>
          <p:cNvSpPr>
            <a:spLocks noGrp="1"/>
          </p:cNvSpPr>
          <p:nvPr>
            <p:ph type="body" sz="quarter" idx="15"/>
          </p:nvPr>
        </p:nvSpPr>
        <p:spPr/>
        <p:txBody>
          <a:bodyPr/>
          <a:lstStyle/>
          <a:p>
            <a:endParaRPr lang="en-AU" b="0" dirty="0"/>
          </a:p>
          <a:p>
            <a:endParaRPr lang="en-AU" b="0" dirty="0"/>
          </a:p>
          <a:p>
            <a:endParaRPr lang="en-AU" b="0" dirty="0"/>
          </a:p>
          <a:p>
            <a:endParaRPr lang="en-AU" dirty="0"/>
          </a:p>
          <a:p>
            <a:endParaRPr lang="en-AU" dirty="0"/>
          </a:p>
        </p:txBody>
      </p:sp>
      <p:pic>
        <p:nvPicPr>
          <p:cNvPr id="11" name="Picture 10">
            <a:extLst>
              <a:ext uri="{FF2B5EF4-FFF2-40B4-BE49-F238E27FC236}">
                <a16:creationId xmlns:a16="http://schemas.microsoft.com/office/drawing/2014/main" id="{093F54E6-B4E0-944D-E319-0AB13A27A002}"/>
              </a:ext>
            </a:extLst>
          </p:cNvPr>
          <p:cNvPicPr>
            <a:picLocks noChangeAspect="1"/>
          </p:cNvPicPr>
          <p:nvPr/>
        </p:nvPicPr>
        <p:blipFill>
          <a:blip r:embed="rId3"/>
          <a:stretch>
            <a:fillRect/>
          </a:stretch>
        </p:blipFill>
        <p:spPr>
          <a:xfrm>
            <a:off x="3275781" y="1656846"/>
            <a:ext cx="5640438" cy="4385555"/>
          </a:xfrm>
          <a:prstGeom prst="rect">
            <a:avLst/>
          </a:prstGeom>
        </p:spPr>
      </p:pic>
      <p:grpSp>
        <p:nvGrpSpPr>
          <p:cNvPr id="38" name="Group 37">
            <a:extLst>
              <a:ext uri="{FF2B5EF4-FFF2-40B4-BE49-F238E27FC236}">
                <a16:creationId xmlns:a16="http://schemas.microsoft.com/office/drawing/2014/main" id="{2CF6D87A-D2B5-A61A-6432-94FCE1727AEA}"/>
              </a:ext>
            </a:extLst>
          </p:cNvPr>
          <p:cNvGrpSpPr/>
          <p:nvPr/>
        </p:nvGrpSpPr>
        <p:grpSpPr>
          <a:xfrm>
            <a:off x="175965" y="1881894"/>
            <a:ext cx="3198171" cy="1785682"/>
            <a:chOff x="175965" y="1881894"/>
            <a:chExt cx="3198171" cy="1785682"/>
          </a:xfrm>
        </p:grpSpPr>
        <p:sp>
          <p:nvSpPr>
            <p:cNvPr id="17" name="Rectangle 16">
              <a:extLst>
                <a:ext uri="{FF2B5EF4-FFF2-40B4-BE49-F238E27FC236}">
                  <a16:creationId xmlns:a16="http://schemas.microsoft.com/office/drawing/2014/main" id="{6EDD897B-3308-F7E3-26B9-C94774094065}"/>
                </a:ext>
              </a:extLst>
            </p:cNvPr>
            <p:cNvSpPr/>
            <p:nvPr/>
          </p:nvSpPr>
          <p:spPr>
            <a:xfrm>
              <a:off x="175965" y="1881894"/>
              <a:ext cx="2874892" cy="13085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y-axis</a:t>
              </a:r>
            </a:p>
            <a:p>
              <a:pPr algn="ctr"/>
              <a:r>
                <a:rPr lang="en-AU" dirty="0">
                  <a:solidFill>
                    <a:schemeClr val="tx1"/>
                  </a:solidFill>
                </a:rPr>
                <a:t>The dependent variable</a:t>
              </a:r>
            </a:p>
            <a:p>
              <a:pPr algn="ctr"/>
              <a:endParaRPr lang="en-AU" dirty="0">
                <a:solidFill>
                  <a:schemeClr val="tx1"/>
                </a:solidFill>
              </a:endParaRPr>
            </a:p>
            <a:p>
              <a:pPr algn="ctr"/>
              <a:r>
                <a:rPr lang="en-AU" dirty="0">
                  <a:solidFill>
                    <a:schemeClr val="tx1"/>
                  </a:solidFill>
                </a:rPr>
                <a:t>Include a title and units</a:t>
              </a:r>
            </a:p>
          </p:txBody>
        </p:sp>
        <p:cxnSp>
          <p:nvCxnSpPr>
            <p:cNvPr id="21" name="Straight Arrow Connector 20">
              <a:extLst>
                <a:ext uri="{FF2B5EF4-FFF2-40B4-BE49-F238E27FC236}">
                  <a16:creationId xmlns:a16="http://schemas.microsoft.com/office/drawing/2014/main" id="{77815815-3B56-A974-E407-B835533BDC4B}"/>
                </a:ext>
              </a:extLst>
            </p:cNvPr>
            <p:cNvCxnSpPr>
              <a:cxnSpLocks/>
            </p:cNvCxnSpPr>
            <p:nvPr/>
          </p:nvCxnSpPr>
          <p:spPr>
            <a:xfrm>
              <a:off x="1613410" y="3190425"/>
              <a:ext cx="1760726" cy="47715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D8CA7C1-AC4A-981E-AEEC-9B30518625F5}"/>
              </a:ext>
            </a:extLst>
          </p:cNvPr>
          <p:cNvGrpSpPr/>
          <p:nvPr/>
        </p:nvGrpSpPr>
        <p:grpSpPr>
          <a:xfrm>
            <a:off x="549467" y="5017347"/>
            <a:ext cx="3748213" cy="1362552"/>
            <a:chOff x="549467" y="5017347"/>
            <a:chExt cx="3748213" cy="1362552"/>
          </a:xfrm>
        </p:grpSpPr>
        <p:sp>
          <p:nvSpPr>
            <p:cNvPr id="18" name="Rectangle 17">
              <a:extLst>
                <a:ext uri="{FF2B5EF4-FFF2-40B4-BE49-F238E27FC236}">
                  <a16:creationId xmlns:a16="http://schemas.microsoft.com/office/drawing/2014/main" id="{A25E990C-E098-874B-C300-6255BCD89596}"/>
                </a:ext>
              </a:extLst>
            </p:cNvPr>
            <p:cNvSpPr/>
            <p:nvPr/>
          </p:nvSpPr>
          <p:spPr>
            <a:xfrm>
              <a:off x="549467" y="5355771"/>
              <a:ext cx="2127885" cy="1024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Scales</a:t>
              </a:r>
            </a:p>
            <a:p>
              <a:pPr algn="ctr"/>
              <a:r>
                <a:rPr lang="en-AU" dirty="0">
                  <a:solidFill>
                    <a:schemeClr val="tx1"/>
                  </a:solidFill>
                </a:rPr>
                <a:t>Evenly spaced</a:t>
              </a:r>
            </a:p>
          </p:txBody>
        </p:sp>
        <p:cxnSp>
          <p:nvCxnSpPr>
            <p:cNvPr id="23" name="Straight Arrow Connector 22">
              <a:extLst>
                <a:ext uri="{FF2B5EF4-FFF2-40B4-BE49-F238E27FC236}">
                  <a16:creationId xmlns:a16="http://schemas.microsoft.com/office/drawing/2014/main" id="{37D82083-BA82-C115-E398-E314338D294E}"/>
                </a:ext>
              </a:extLst>
            </p:cNvPr>
            <p:cNvCxnSpPr>
              <a:cxnSpLocks/>
            </p:cNvCxnSpPr>
            <p:nvPr/>
          </p:nvCxnSpPr>
          <p:spPr>
            <a:xfrm flipV="1">
              <a:off x="2677352" y="5742432"/>
              <a:ext cx="1620328" cy="34196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97E93B4-EAB4-A6E0-550E-42EF613DC494}"/>
                </a:ext>
              </a:extLst>
            </p:cNvPr>
            <p:cNvCxnSpPr>
              <a:cxnSpLocks/>
            </p:cNvCxnSpPr>
            <p:nvPr/>
          </p:nvCxnSpPr>
          <p:spPr>
            <a:xfrm flipV="1">
              <a:off x="2019588" y="5017347"/>
              <a:ext cx="1620328" cy="34196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754C4E0-2211-1DEC-887D-9099426A01C2}"/>
              </a:ext>
            </a:extLst>
          </p:cNvPr>
          <p:cNvGrpSpPr/>
          <p:nvPr/>
        </p:nvGrpSpPr>
        <p:grpSpPr>
          <a:xfrm>
            <a:off x="8138160" y="2898648"/>
            <a:ext cx="3350961" cy="1340616"/>
            <a:chOff x="8138160" y="2898648"/>
            <a:chExt cx="3350961" cy="1340616"/>
          </a:xfrm>
        </p:grpSpPr>
        <p:sp>
          <p:nvSpPr>
            <p:cNvPr id="19" name="Rectangle 18">
              <a:extLst>
                <a:ext uri="{FF2B5EF4-FFF2-40B4-BE49-F238E27FC236}">
                  <a16:creationId xmlns:a16="http://schemas.microsoft.com/office/drawing/2014/main" id="{7F0FC82C-BC1A-7D55-A790-A7BDB81ED1CF}"/>
                </a:ext>
              </a:extLst>
            </p:cNvPr>
            <p:cNvSpPr/>
            <p:nvPr/>
          </p:nvSpPr>
          <p:spPr>
            <a:xfrm>
              <a:off x="9361236" y="3215136"/>
              <a:ext cx="2127885" cy="1024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Data points</a:t>
              </a:r>
            </a:p>
            <a:p>
              <a:pPr algn="ctr"/>
              <a:r>
                <a:rPr lang="en-AU" dirty="0">
                  <a:solidFill>
                    <a:schemeClr val="tx1"/>
                  </a:solidFill>
                </a:rPr>
                <a:t>Clearly shown</a:t>
              </a:r>
            </a:p>
          </p:txBody>
        </p:sp>
        <p:cxnSp>
          <p:nvCxnSpPr>
            <p:cNvPr id="29" name="Straight Arrow Connector 28">
              <a:extLst>
                <a:ext uri="{FF2B5EF4-FFF2-40B4-BE49-F238E27FC236}">
                  <a16:creationId xmlns:a16="http://schemas.microsoft.com/office/drawing/2014/main" id="{A9B3FB7E-DAD0-1136-CE05-52B2C0153979}"/>
                </a:ext>
              </a:extLst>
            </p:cNvPr>
            <p:cNvCxnSpPr>
              <a:cxnSpLocks/>
              <a:stCxn id="19" idx="1"/>
            </p:cNvCxnSpPr>
            <p:nvPr/>
          </p:nvCxnSpPr>
          <p:spPr>
            <a:xfrm flipH="1" flipV="1">
              <a:off x="8138160" y="2898648"/>
              <a:ext cx="1223076" cy="82855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D3C27D6-3977-9633-DE76-C1D4D2EB7899}"/>
              </a:ext>
            </a:extLst>
          </p:cNvPr>
          <p:cNvGrpSpPr/>
          <p:nvPr/>
        </p:nvGrpSpPr>
        <p:grpSpPr>
          <a:xfrm>
            <a:off x="7479792" y="998478"/>
            <a:ext cx="4331455" cy="1024128"/>
            <a:chOff x="7479792" y="998478"/>
            <a:chExt cx="4331455" cy="1024128"/>
          </a:xfrm>
        </p:grpSpPr>
        <p:sp>
          <p:nvSpPr>
            <p:cNvPr id="13" name="Rectangle 12">
              <a:extLst>
                <a:ext uri="{FF2B5EF4-FFF2-40B4-BE49-F238E27FC236}">
                  <a16:creationId xmlns:a16="http://schemas.microsoft.com/office/drawing/2014/main" id="{981ADAB2-5964-77C6-FB3E-3EE86B0DC540}"/>
                </a:ext>
              </a:extLst>
            </p:cNvPr>
            <p:cNvSpPr/>
            <p:nvPr/>
          </p:nvSpPr>
          <p:spPr>
            <a:xfrm>
              <a:off x="8711431" y="998478"/>
              <a:ext cx="3099816" cy="1024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Title</a:t>
              </a:r>
            </a:p>
            <a:p>
              <a:pPr algn="ctr"/>
              <a:r>
                <a:rPr lang="en-AU" dirty="0">
                  <a:solidFill>
                    <a:schemeClr val="tx1"/>
                  </a:solidFill>
                </a:rPr>
                <a:t>Includes the independent and dependent variable</a:t>
              </a:r>
            </a:p>
          </p:txBody>
        </p:sp>
        <p:cxnSp>
          <p:nvCxnSpPr>
            <p:cNvPr id="32" name="Straight Arrow Connector 31">
              <a:extLst>
                <a:ext uri="{FF2B5EF4-FFF2-40B4-BE49-F238E27FC236}">
                  <a16:creationId xmlns:a16="http://schemas.microsoft.com/office/drawing/2014/main" id="{CD36876B-B9B9-AC44-86BF-502C361C13AE}"/>
                </a:ext>
              </a:extLst>
            </p:cNvPr>
            <p:cNvCxnSpPr>
              <a:cxnSpLocks/>
              <a:stCxn id="13" idx="1"/>
            </p:cNvCxnSpPr>
            <p:nvPr/>
          </p:nvCxnSpPr>
          <p:spPr>
            <a:xfrm flipH="1">
              <a:off x="7479792" y="1510542"/>
              <a:ext cx="1231639" cy="22038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604FEE-C158-A61F-AFB0-7E6E3040C767}"/>
              </a:ext>
            </a:extLst>
          </p:cNvPr>
          <p:cNvGrpSpPr/>
          <p:nvPr/>
        </p:nvGrpSpPr>
        <p:grpSpPr>
          <a:xfrm>
            <a:off x="7278186" y="5324231"/>
            <a:ext cx="4813230" cy="1308531"/>
            <a:chOff x="7278186" y="5324231"/>
            <a:chExt cx="4813230" cy="1308531"/>
          </a:xfrm>
        </p:grpSpPr>
        <p:sp>
          <p:nvSpPr>
            <p:cNvPr id="16" name="Rectangle 15">
              <a:extLst>
                <a:ext uri="{FF2B5EF4-FFF2-40B4-BE49-F238E27FC236}">
                  <a16:creationId xmlns:a16="http://schemas.microsoft.com/office/drawing/2014/main" id="{5B6E315E-6591-14B3-FFC7-DA4C76B14185}"/>
                </a:ext>
              </a:extLst>
            </p:cNvPr>
            <p:cNvSpPr/>
            <p:nvPr/>
          </p:nvSpPr>
          <p:spPr>
            <a:xfrm>
              <a:off x="8991600" y="5324231"/>
              <a:ext cx="3099816" cy="13085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x-axis</a:t>
              </a:r>
            </a:p>
            <a:p>
              <a:pPr algn="ctr"/>
              <a:r>
                <a:rPr lang="en-AU" dirty="0">
                  <a:solidFill>
                    <a:schemeClr val="tx1"/>
                  </a:solidFill>
                </a:rPr>
                <a:t>The independent variable</a:t>
              </a:r>
            </a:p>
            <a:p>
              <a:pPr algn="ctr"/>
              <a:endParaRPr lang="en-AU" dirty="0">
                <a:solidFill>
                  <a:schemeClr val="tx1"/>
                </a:solidFill>
              </a:endParaRPr>
            </a:p>
            <a:p>
              <a:pPr algn="ctr"/>
              <a:r>
                <a:rPr lang="en-AU" dirty="0">
                  <a:solidFill>
                    <a:schemeClr val="tx1"/>
                  </a:solidFill>
                </a:rPr>
                <a:t>Include a title and units</a:t>
              </a:r>
            </a:p>
          </p:txBody>
        </p:sp>
        <p:cxnSp>
          <p:nvCxnSpPr>
            <p:cNvPr id="35" name="Straight Arrow Connector 34">
              <a:extLst>
                <a:ext uri="{FF2B5EF4-FFF2-40B4-BE49-F238E27FC236}">
                  <a16:creationId xmlns:a16="http://schemas.microsoft.com/office/drawing/2014/main" id="{A3B4C7B9-DBDE-B084-A9E6-5DE86ECF5FAF}"/>
                </a:ext>
              </a:extLst>
            </p:cNvPr>
            <p:cNvCxnSpPr>
              <a:cxnSpLocks/>
              <a:stCxn id="16" idx="1"/>
            </p:cNvCxnSpPr>
            <p:nvPr/>
          </p:nvCxnSpPr>
          <p:spPr>
            <a:xfrm flipH="1" flipV="1">
              <a:off x="7278186" y="5742432"/>
              <a:ext cx="1713414" cy="2360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844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 Truths &amp; Trash_ Episode 1, Round 2 #science #shorts #experiments">
            <a:hlinkClick r:id="" action="ppaction://media"/>
            <a:extLst>
              <a:ext uri="{FF2B5EF4-FFF2-40B4-BE49-F238E27FC236}">
                <a16:creationId xmlns:a16="http://schemas.microsoft.com/office/drawing/2014/main" id="{4BFE8D98-1356-0EA6-B742-12C5B015EA8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7" y="1977542"/>
            <a:ext cx="2447645" cy="4351369"/>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dirty="0"/>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spTree>
    <p:extLst>
      <p:ext uri="{BB962C8B-B14F-4D97-AF65-F5344CB8AC3E}">
        <p14:creationId xmlns:p14="http://schemas.microsoft.com/office/powerpoint/2010/main" val="566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r>
              <a:rPr lang="en-AU" dirty="0"/>
              <a:t>I can </a:t>
            </a:r>
            <a:r>
              <a:rPr lang="en-US" dirty="0"/>
              <a:t>label and title graphs appropriately</a:t>
            </a:r>
            <a:endParaRPr lang="en-AU" dirty="0"/>
          </a:p>
        </p:txBody>
      </p:sp>
      <p:sp>
        <p:nvSpPr>
          <p:cNvPr id="3" name="Text Placeholder 2">
            <a:extLst>
              <a:ext uri="{FF2B5EF4-FFF2-40B4-BE49-F238E27FC236}">
                <a16:creationId xmlns:a16="http://schemas.microsoft.com/office/drawing/2014/main" id="{7439FEA7-1D54-B643-647B-3FCE92B0EF48}"/>
              </a:ext>
            </a:extLst>
          </p:cNvPr>
          <p:cNvSpPr>
            <a:spLocks noGrp="1"/>
          </p:cNvSpPr>
          <p:nvPr>
            <p:ph type="body" sz="quarter" idx="15"/>
          </p:nvPr>
        </p:nvSpPr>
        <p:spPr/>
        <p:txBody>
          <a:bodyPr/>
          <a:lstStyle/>
          <a:p>
            <a:r>
              <a:rPr lang="en-AU" dirty="0"/>
              <a:t>What is a title you would use for this graph?</a:t>
            </a:r>
          </a:p>
        </p:txBody>
      </p:sp>
      <p:pic>
        <p:nvPicPr>
          <p:cNvPr id="4" name="Picture 3">
            <a:extLst>
              <a:ext uri="{FF2B5EF4-FFF2-40B4-BE49-F238E27FC236}">
                <a16:creationId xmlns:a16="http://schemas.microsoft.com/office/drawing/2014/main" id="{FF81A60D-9753-C261-92F6-0E97B2E07C77}"/>
              </a:ext>
            </a:extLst>
          </p:cNvPr>
          <p:cNvPicPr>
            <a:picLocks noChangeAspect="1"/>
          </p:cNvPicPr>
          <p:nvPr/>
        </p:nvPicPr>
        <p:blipFill rotWithShape="1">
          <a:blip r:embed="rId2"/>
          <a:srcRect l="3599" t="18567"/>
          <a:stretch/>
        </p:blipFill>
        <p:spPr>
          <a:xfrm>
            <a:off x="3626578" y="1999694"/>
            <a:ext cx="4938844" cy="36212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3938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r>
              <a:rPr lang="en-AU" dirty="0"/>
              <a:t>I can </a:t>
            </a:r>
            <a:r>
              <a:rPr lang="en-US" dirty="0"/>
              <a:t>label and title graphs appropriately</a:t>
            </a:r>
            <a:endParaRPr lang="en-AU" dirty="0"/>
          </a:p>
        </p:txBody>
      </p:sp>
      <p:sp>
        <p:nvSpPr>
          <p:cNvPr id="3" name="Text Placeholder 2">
            <a:extLst>
              <a:ext uri="{FF2B5EF4-FFF2-40B4-BE49-F238E27FC236}">
                <a16:creationId xmlns:a16="http://schemas.microsoft.com/office/drawing/2014/main" id="{7439FEA7-1D54-B643-647B-3FCE92B0EF48}"/>
              </a:ext>
            </a:extLst>
          </p:cNvPr>
          <p:cNvSpPr>
            <a:spLocks noGrp="1"/>
          </p:cNvSpPr>
          <p:nvPr>
            <p:ph type="body" sz="quarter" idx="15"/>
          </p:nvPr>
        </p:nvSpPr>
        <p:spPr/>
        <p:txBody>
          <a:bodyPr/>
          <a:lstStyle/>
          <a:p>
            <a:r>
              <a:rPr lang="en-AU" dirty="0"/>
              <a:t>What is this graph missing?</a:t>
            </a:r>
          </a:p>
        </p:txBody>
      </p:sp>
      <p:pic>
        <p:nvPicPr>
          <p:cNvPr id="5" name="Picture 4">
            <a:extLst>
              <a:ext uri="{FF2B5EF4-FFF2-40B4-BE49-F238E27FC236}">
                <a16:creationId xmlns:a16="http://schemas.microsoft.com/office/drawing/2014/main" id="{1A40CE55-84E9-46FD-AE8E-FCE7BED665BD}"/>
              </a:ext>
            </a:extLst>
          </p:cNvPr>
          <p:cNvPicPr>
            <a:picLocks noChangeAspect="1"/>
          </p:cNvPicPr>
          <p:nvPr/>
        </p:nvPicPr>
        <p:blipFill rotWithShape="1">
          <a:blip r:embed="rId2"/>
          <a:srcRect l="10548" r="10182" b="6003"/>
          <a:stretch/>
        </p:blipFill>
        <p:spPr>
          <a:xfrm>
            <a:off x="3404382" y="1641784"/>
            <a:ext cx="5826014" cy="4076733"/>
          </a:xfrm>
          <a:prstGeom prst="rect">
            <a:avLst/>
          </a:prstGeom>
        </p:spPr>
      </p:pic>
      <p:sp>
        <p:nvSpPr>
          <p:cNvPr id="6" name="Rectangle 5">
            <a:extLst>
              <a:ext uri="{FF2B5EF4-FFF2-40B4-BE49-F238E27FC236}">
                <a16:creationId xmlns:a16="http://schemas.microsoft.com/office/drawing/2014/main" id="{520D2CF0-31D6-95F5-6A15-8582CB9DD975}"/>
              </a:ext>
            </a:extLst>
          </p:cNvPr>
          <p:cNvSpPr/>
          <p:nvPr/>
        </p:nvSpPr>
        <p:spPr>
          <a:xfrm>
            <a:off x="3115994" y="5387926"/>
            <a:ext cx="794824" cy="464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7933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r>
              <a:rPr lang="en-AU" dirty="0"/>
              <a:t>I can </a:t>
            </a:r>
            <a:r>
              <a:rPr lang="en-US" dirty="0"/>
              <a:t>label and title graphs appropriately</a:t>
            </a:r>
            <a:endParaRPr lang="en-AU" dirty="0"/>
          </a:p>
        </p:txBody>
      </p:sp>
      <p:sp>
        <p:nvSpPr>
          <p:cNvPr id="6" name="Rectangle 5">
            <a:extLst>
              <a:ext uri="{FF2B5EF4-FFF2-40B4-BE49-F238E27FC236}">
                <a16:creationId xmlns:a16="http://schemas.microsoft.com/office/drawing/2014/main" id="{520D2CF0-31D6-95F5-6A15-8582CB9DD975}"/>
              </a:ext>
            </a:extLst>
          </p:cNvPr>
          <p:cNvSpPr/>
          <p:nvPr/>
        </p:nvSpPr>
        <p:spPr>
          <a:xfrm>
            <a:off x="3115994" y="5387926"/>
            <a:ext cx="794824" cy="464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Placeholder 7">
            <a:extLst>
              <a:ext uri="{FF2B5EF4-FFF2-40B4-BE49-F238E27FC236}">
                <a16:creationId xmlns:a16="http://schemas.microsoft.com/office/drawing/2014/main" id="{F8B0AEE0-BDCC-277C-0B4E-37F065402B63}"/>
              </a:ext>
            </a:extLst>
          </p:cNvPr>
          <p:cNvSpPr>
            <a:spLocks noGrp="1"/>
          </p:cNvSpPr>
          <p:nvPr>
            <p:ph type="body" sz="quarter" idx="15"/>
          </p:nvPr>
        </p:nvSpPr>
        <p:spPr>
          <a:xfrm>
            <a:off x="397668" y="1067135"/>
            <a:ext cx="5578237" cy="2743200"/>
          </a:xfrm>
        </p:spPr>
        <p:txBody>
          <a:bodyPr/>
          <a:lstStyle/>
          <a:p>
            <a:r>
              <a:rPr lang="en-US" sz="2800" dirty="0">
                <a:latin typeface="Verdana" panose="020B0604030504040204" pitchFamily="34" charset="0"/>
                <a:ea typeface="Verdana" panose="020B0604030504040204" pitchFamily="34" charset="0"/>
              </a:rPr>
              <a:t>This graph has been drawn incorrectly.</a:t>
            </a:r>
          </a:p>
          <a:p>
            <a:endParaRPr lang="en-US" dirty="0">
              <a:latin typeface="Verdana" panose="020B0604030504040204" pitchFamily="34" charset="0"/>
              <a:ea typeface="Verdana" panose="020B0604030504040204" pitchFamily="34" charset="0"/>
            </a:endParaRPr>
          </a:p>
          <a:p>
            <a:r>
              <a:rPr lang="en-US" sz="2800" dirty="0">
                <a:latin typeface="Verdana" panose="020B0604030504040204" pitchFamily="34" charset="0"/>
                <a:ea typeface="Verdana" panose="020B0604030504040204" pitchFamily="34" charset="0"/>
              </a:rPr>
              <a:t>What is missing fro</a:t>
            </a:r>
            <a:r>
              <a:rPr lang="en-US" dirty="0">
                <a:latin typeface="Verdana" panose="020B0604030504040204" pitchFamily="34" charset="0"/>
                <a:ea typeface="Verdana" panose="020B0604030504040204" pitchFamily="34" charset="0"/>
              </a:rPr>
              <a:t>m this graph?</a:t>
            </a:r>
            <a:endParaRPr lang="en-US" sz="2800" dirty="0">
              <a:latin typeface="Verdana" panose="020B0604030504040204" pitchFamily="34" charset="0"/>
              <a:ea typeface="Verdana" panose="020B0604030504040204" pitchFamily="34" charset="0"/>
            </a:endParaRPr>
          </a:p>
        </p:txBody>
      </p:sp>
      <p:pic>
        <p:nvPicPr>
          <p:cNvPr id="9" name="table">
            <a:extLst>
              <a:ext uri="{FF2B5EF4-FFF2-40B4-BE49-F238E27FC236}">
                <a16:creationId xmlns:a16="http://schemas.microsoft.com/office/drawing/2014/main" id="{30BE8232-8859-2697-0822-07105FE24872}"/>
              </a:ext>
            </a:extLst>
          </p:cNvPr>
          <p:cNvPicPr>
            <a:picLocks noChangeAspect="1"/>
          </p:cNvPicPr>
          <p:nvPr/>
        </p:nvPicPr>
        <p:blipFill>
          <a:blip r:embed="rId2"/>
          <a:stretch>
            <a:fillRect/>
          </a:stretch>
        </p:blipFill>
        <p:spPr>
          <a:xfrm>
            <a:off x="7405208" y="2057137"/>
            <a:ext cx="3097427" cy="3128988"/>
          </a:xfrm>
          <a:prstGeom prst="rect">
            <a:avLst/>
          </a:prstGeom>
        </p:spPr>
      </p:pic>
      <p:sp>
        <p:nvSpPr>
          <p:cNvPr id="10" name="Rectangle 9">
            <a:extLst>
              <a:ext uri="{FF2B5EF4-FFF2-40B4-BE49-F238E27FC236}">
                <a16:creationId xmlns:a16="http://schemas.microsoft.com/office/drawing/2014/main" id="{DFE7B440-83BD-DB49-A424-CB9BBCD57116}"/>
              </a:ext>
            </a:extLst>
          </p:cNvPr>
          <p:cNvSpPr/>
          <p:nvPr/>
        </p:nvSpPr>
        <p:spPr>
          <a:xfrm>
            <a:off x="7689110" y="2571680"/>
            <a:ext cx="549189" cy="26031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8567" rtl="0" eaLnBrk="1" latinLnBrk="0" hangingPunct="1">
              <a:defRPr sz="1611" kern="1200">
                <a:solidFill>
                  <a:schemeClr val="lt1"/>
                </a:solidFill>
                <a:latin typeface="+mn-lt"/>
                <a:ea typeface="+mn-ea"/>
                <a:cs typeface="+mn-cs"/>
              </a:defRPr>
            </a:lvl1pPr>
            <a:lvl2pPr marL="409284" algn="l" defTabSz="818567" rtl="0" eaLnBrk="1" latinLnBrk="0" hangingPunct="1">
              <a:defRPr sz="1611" kern="1200">
                <a:solidFill>
                  <a:schemeClr val="lt1"/>
                </a:solidFill>
                <a:latin typeface="+mn-lt"/>
                <a:ea typeface="+mn-ea"/>
                <a:cs typeface="+mn-cs"/>
              </a:defRPr>
            </a:lvl2pPr>
            <a:lvl3pPr marL="818567" algn="l" defTabSz="818567" rtl="0" eaLnBrk="1" latinLnBrk="0" hangingPunct="1">
              <a:defRPr sz="1611" kern="1200">
                <a:solidFill>
                  <a:schemeClr val="lt1"/>
                </a:solidFill>
                <a:latin typeface="+mn-lt"/>
                <a:ea typeface="+mn-ea"/>
                <a:cs typeface="+mn-cs"/>
              </a:defRPr>
            </a:lvl3pPr>
            <a:lvl4pPr marL="1227850" algn="l" defTabSz="818567" rtl="0" eaLnBrk="1" latinLnBrk="0" hangingPunct="1">
              <a:defRPr sz="1611" kern="1200">
                <a:solidFill>
                  <a:schemeClr val="lt1"/>
                </a:solidFill>
                <a:latin typeface="+mn-lt"/>
                <a:ea typeface="+mn-ea"/>
                <a:cs typeface="+mn-cs"/>
              </a:defRPr>
            </a:lvl4pPr>
            <a:lvl5pPr marL="1637133" algn="l" defTabSz="818567" rtl="0" eaLnBrk="1" latinLnBrk="0" hangingPunct="1">
              <a:defRPr sz="1611" kern="1200">
                <a:solidFill>
                  <a:schemeClr val="lt1"/>
                </a:solidFill>
                <a:latin typeface="+mn-lt"/>
                <a:ea typeface="+mn-ea"/>
                <a:cs typeface="+mn-cs"/>
              </a:defRPr>
            </a:lvl5pPr>
            <a:lvl6pPr marL="2046417" algn="l" defTabSz="818567" rtl="0" eaLnBrk="1" latinLnBrk="0" hangingPunct="1">
              <a:defRPr sz="1611" kern="1200">
                <a:solidFill>
                  <a:schemeClr val="lt1"/>
                </a:solidFill>
                <a:latin typeface="+mn-lt"/>
                <a:ea typeface="+mn-ea"/>
                <a:cs typeface="+mn-cs"/>
              </a:defRPr>
            </a:lvl6pPr>
            <a:lvl7pPr marL="2455701" algn="l" defTabSz="818567" rtl="0" eaLnBrk="1" latinLnBrk="0" hangingPunct="1">
              <a:defRPr sz="1611" kern="1200">
                <a:solidFill>
                  <a:schemeClr val="lt1"/>
                </a:solidFill>
                <a:latin typeface="+mn-lt"/>
                <a:ea typeface="+mn-ea"/>
                <a:cs typeface="+mn-cs"/>
              </a:defRPr>
            </a:lvl7pPr>
            <a:lvl8pPr marL="2864984" algn="l" defTabSz="818567" rtl="0" eaLnBrk="1" latinLnBrk="0" hangingPunct="1">
              <a:defRPr sz="1611" kern="1200">
                <a:solidFill>
                  <a:schemeClr val="lt1"/>
                </a:solidFill>
                <a:latin typeface="+mn-lt"/>
                <a:ea typeface="+mn-ea"/>
                <a:cs typeface="+mn-cs"/>
              </a:defRPr>
            </a:lvl8pPr>
            <a:lvl9pPr marL="3274268" algn="l" defTabSz="818567" rtl="0" eaLnBrk="1" latinLnBrk="0" hangingPunct="1">
              <a:defRPr sz="1611" kern="1200">
                <a:solidFill>
                  <a:schemeClr val="lt1"/>
                </a:solidFill>
                <a:latin typeface="+mn-lt"/>
                <a:ea typeface="+mn-ea"/>
                <a:cs typeface="+mn-cs"/>
              </a:defRPr>
            </a:lvl9pPr>
          </a:lstStyle>
          <a:p>
            <a:pPr algn="ctr"/>
            <a:endParaRPr lang="en-US" sz="1432">
              <a:solidFill>
                <a:schemeClr val="accent2"/>
              </a:solidFill>
            </a:endParaRPr>
          </a:p>
        </p:txBody>
      </p:sp>
      <p:sp>
        <p:nvSpPr>
          <p:cNvPr id="11" name="Rectangle 10">
            <a:extLst>
              <a:ext uri="{FF2B5EF4-FFF2-40B4-BE49-F238E27FC236}">
                <a16:creationId xmlns:a16="http://schemas.microsoft.com/office/drawing/2014/main" id="{FDFA6E3C-F731-DE4A-A472-3D5B17907F0E}"/>
              </a:ext>
            </a:extLst>
          </p:cNvPr>
          <p:cNvSpPr/>
          <p:nvPr/>
        </p:nvSpPr>
        <p:spPr>
          <a:xfrm>
            <a:off x="8546683" y="3713992"/>
            <a:ext cx="549189" cy="14608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8567" rtl="0" eaLnBrk="1" latinLnBrk="0" hangingPunct="1">
              <a:defRPr sz="1611" kern="1200">
                <a:solidFill>
                  <a:schemeClr val="lt1"/>
                </a:solidFill>
                <a:latin typeface="+mn-lt"/>
                <a:ea typeface="+mn-ea"/>
                <a:cs typeface="+mn-cs"/>
              </a:defRPr>
            </a:lvl1pPr>
            <a:lvl2pPr marL="409284" algn="l" defTabSz="818567" rtl="0" eaLnBrk="1" latinLnBrk="0" hangingPunct="1">
              <a:defRPr sz="1611" kern="1200">
                <a:solidFill>
                  <a:schemeClr val="lt1"/>
                </a:solidFill>
                <a:latin typeface="+mn-lt"/>
                <a:ea typeface="+mn-ea"/>
                <a:cs typeface="+mn-cs"/>
              </a:defRPr>
            </a:lvl2pPr>
            <a:lvl3pPr marL="818567" algn="l" defTabSz="818567" rtl="0" eaLnBrk="1" latinLnBrk="0" hangingPunct="1">
              <a:defRPr sz="1611" kern="1200">
                <a:solidFill>
                  <a:schemeClr val="lt1"/>
                </a:solidFill>
                <a:latin typeface="+mn-lt"/>
                <a:ea typeface="+mn-ea"/>
                <a:cs typeface="+mn-cs"/>
              </a:defRPr>
            </a:lvl3pPr>
            <a:lvl4pPr marL="1227850" algn="l" defTabSz="818567" rtl="0" eaLnBrk="1" latinLnBrk="0" hangingPunct="1">
              <a:defRPr sz="1611" kern="1200">
                <a:solidFill>
                  <a:schemeClr val="lt1"/>
                </a:solidFill>
                <a:latin typeface="+mn-lt"/>
                <a:ea typeface="+mn-ea"/>
                <a:cs typeface="+mn-cs"/>
              </a:defRPr>
            </a:lvl4pPr>
            <a:lvl5pPr marL="1637133" algn="l" defTabSz="818567" rtl="0" eaLnBrk="1" latinLnBrk="0" hangingPunct="1">
              <a:defRPr sz="1611" kern="1200">
                <a:solidFill>
                  <a:schemeClr val="lt1"/>
                </a:solidFill>
                <a:latin typeface="+mn-lt"/>
                <a:ea typeface="+mn-ea"/>
                <a:cs typeface="+mn-cs"/>
              </a:defRPr>
            </a:lvl5pPr>
            <a:lvl6pPr marL="2046417" algn="l" defTabSz="818567" rtl="0" eaLnBrk="1" latinLnBrk="0" hangingPunct="1">
              <a:defRPr sz="1611" kern="1200">
                <a:solidFill>
                  <a:schemeClr val="lt1"/>
                </a:solidFill>
                <a:latin typeface="+mn-lt"/>
                <a:ea typeface="+mn-ea"/>
                <a:cs typeface="+mn-cs"/>
              </a:defRPr>
            </a:lvl6pPr>
            <a:lvl7pPr marL="2455701" algn="l" defTabSz="818567" rtl="0" eaLnBrk="1" latinLnBrk="0" hangingPunct="1">
              <a:defRPr sz="1611" kern="1200">
                <a:solidFill>
                  <a:schemeClr val="lt1"/>
                </a:solidFill>
                <a:latin typeface="+mn-lt"/>
                <a:ea typeface="+mn-ea"/>
                <a:cs typeface="+mn-cs"/>
              </a:defRPr>
            </a:lvl7pPr>
            <a:lvl8pPr marL="2864984" algn="l" defTabSz="818567" rtl="0" eaLnBrk="1" latinLnBrk="0" hangingPunct="1">
              <a:defRPr sz="1611" kern="1200">
                <a:solidFill>
                  <a:schemeClr val="lt1"/>
                </a:solidFill>
                <a:latin typeface="+mn-lt"/>
                <a:ea typeface="+mn-ea"/>
                <a:cs typeface="+mn-cs"/>
              </a:defRPr>
            </a:lvl8pPr>
            <a:lvl9pPr marL="3274268" algn="l" defTabSz="818567" rtl="0" eaLnBrk="1" latinLnBrk="0" hangingPunct="1">
              <a:defRPr sz="1611" kern="1200">
                <a:solidFill>
                  <a:schemeClr val="lt1"/>
                </a:solidFill>
                <a:latin typeface="+mn-lt"/>
                <a:ea typeface="+mn-ea"/>
                <a:cs typeface="+mn-cs"/>
              </a:defRPr>
            </a:lvl9pPr>
          </a:lstStyle>
          <a:p>
            <a:pPr algn="ctr"/>
            <a:endParaRPr lang="en-US" sz="1432"/>
          </a:p>
        </p:txBody>
      </p:sp>
      <p:sp>
        <p:nvSpPr>
          <p:cNvPr id="12" name="Rectangle 11">
            <a:extLst>
              <a:ext uri="{FF2B5EF4-FFF2-40B4-BE49-F238E27FC236}">
                <a16:creationId xmlns:a16="http://schemas.microsoft.com/office/drawing/2014/main" id="{5B21ABA6-140E-BF48-8D4D-23255454564D}"/>
              </a:ext>
            </a:extLst>
          </p:cNvPr>
          <p:cNvSpPr/>
          <p:nvPr/>
        </p:nvSpPr>
        <p:spPr>
          <a:xfrm>
            <a:off x="9404255" y="3368852"/>
            <a:ext cx="549189" cy="18059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8567" rtl="0" eaLnBrk="1" latinLnBrk="0" hangingPunct="1">
              <a:defRPr sz="1611" kern="1200">
                <a:solidFill>
                  <a:schemeClr val="lt1"/>
                </a:solidFill>
                <a:latin typeface="+mn-lt"/>
                <a:ea typeface="+mn-ea"/>
                <a:cs typeface="+mn-cs"/>
              </a:defRPr>
            </a:lvl1pPr>
            <a:lvl2pPr marL="409284" algn="l" defTabSz="818567" rtl="0" eaLnBrk="1" latinLnBrk="0" hangingPunct="1">
              <a:defRPr sz="1611" kern="1200">
                <a:solidFill>
                  <a:schemeClr val="lt1"/>
                </a:solidFill>
                <a:latin typeface="+mn-lt"/>
                <a:ea typeface="+mn-ea"/>
                <a:cs typeface="+mn-cs"/>
              </a:defRPr>
            </a:lvl2pPr>
            <a:lvl3pPr marL="818567" algn="l" defTabSz="818567" rtl="0" eaLnBrk="1" latinLnBrk="0" hangingPunct="1">
              <a:defRPr sz="1611" kern="1200">
                <a:solidFill>
                  <a:schemeClr val="lt1"/>
                </a:solidFill>
                <a:latin typeface="+mn-lt"/>
                <a:ea typeface="+mn-ea"/>
                <a:cs typeface="+mn-cs"/>
              </a:defRPr>
            </a:lvl3pPr>
            <a:lvl4pPr marL="1227850" algn="l" defTabSz="818567" rtl="0" eaLnBrk="1" latinLnBrk="0" hangingPunct="1">
              <a:defRPr sz="1611" kern="1200">
                <a:solidFill>
                  <a:schemeClr val="lt1"/>
                </a:solidFill>
                <a:latin typeface="+mn-lt"/>
                <a:ea typeface="+mn-ea"/>
                <a:cs typeface="+mn-cs"/>
              </a:defRPr>
            </a:lvl4pPr>
            <a:lvl5pPr marL="1637133" algn="l" defTabSz="818567" rtl="0" eaLnBrk="1" latinLnBrk="0" hangingPunct="1">
              <a:defRPr sz="1611" kern="1200">
                <a:solidFill>
                  <a:schemeClr val="lt1"/>
                </a:solidFill>
                <a:latin typeface="+mn-lt"/>
                <a:ea typeface="+mn-ea"/>
                <a:cs typeface="+mn-cs"/>
              </a:defRPr>
            </a:lvl5pPr>
            <a:lvl6pPr marL="2046417" algn="l" defTabSz="818567" rtl="0" eaLnBrk="1" latinLnBrk="0" hangingPunct="1">
              <a:defRPr sz="1611" kern="1200">
                <a:solidFill>
                  <a:schemeClr val="lt1"/>
                </a:solidFill>
                <a:latin typeface="+mn-lt"/>
                <a:ea typeface="+mn-ea"/>
                <a:cs typeface="+mn-cs"/>
              </a:defRPr>
            </a:lvl6pPr>
            <a:lvl7pPr marL="2455701" algn="l" defTabSz="818567" rtl="0" eaLnBrk="1" latinLnBrk="0" hangingPunct="1">
              <a:defRPr sz="1611" kern="1200">
                <a:solidFill>
                  <a:schemeClr val="lt1"/>
                </a:solidFill>
                <a:latin typeface="+mn-lt"/>
                <a:ea typeface="+mn-ea"/>
                <a:cs typeface="+mn-cs"/>
              </a:defRPr>
            </a:lvl7pPr>
            <a:lvl8pPr marL="2864984" algn="l" defTabSz="818567" rtl="0" eaLnBrk="1" latinLnBrk="0" hangingPunct="1">
              <a:defRPr sz="1611" kern="1200">
                <a:solidFill>
                  <a:schemeClr val="lt1"/>
                </a:solidFill>
                <a:latin typeface="+mn-lt"/>
                <a:ea typeface="+mn-ea"/>
                <a:cs typeface="+mn-cs"/>
              </a:defRPr>
            </a:lvl8pPr>
            <a:lvl9pPr marL="3274268" algn="l" defTabSz="818567" rtl="0" eaLnBrk="1" latinLnBrk="0" hangingPunct="1">
              <a:defRPr sz="1611" kern="1200">
                <a:solidFill>
                  <a:schemeClr val="lt1"/>
                </a:solidFill>
                <a:latin typeface="+mn-lt"/>
                <a:ea typeface="+mn-ea"/>
                <a:cs typeface="+mn-cs"/>
              </a:defRPr>
            </a:lvl9pPr>
          </a:lstStyle>
          <a:p>
            <a:pPr algn="ctr"/>
            <a:endParaRPr lang="en-US" sz="1432"/>
          </a:p>
        </p:txBody>
      </p:sp>
      <p:pic>
        <p:nvPicPr>
          <p:cNvPr id="13" name="table">
            <a:extLst>
              <a:ext uri="{FF2B5EF4-FFF2-40B4-BE49-F238E27FC236}">
                <a16:creationId xmlns:a16="http://schemas.microsoft.com/office/drawing/2014/main" id="{FA7B4D25-9467-262D-5958-1E32C540ACCC}"/>
              </a:ext>
            </a:extLst>
          </p:cNvPr>
          <p:cNvPicPr>
            <a:picLocks noChangeAspect="1"/>
          </p:cNvPicPr>
          <p:nvPr/>
        </p:nvPicPr>
        <p:blipFill>
          <a:blip r:embed="rId3"/>
          <a:stretch>
            <a:fillRect/>
          </a:stretch>
        </p:blipFill>
        <p:spPr>
          <a:xfrm>
            <a:off x="10428126" y="2455835"/>
            <a:ext cx="2201660" cy="746760"/>
          </a:xfrm>
          <a:prstGeom prst="rect">
            <a:avLst/>
          </a:prstGeom>
        </p:spPr>
      </p:pic>
      <p:sp>
        <p:nvSpPr>
          <p:cNvPr id="14" name="TextBox 12">
            <a:extLst>
              <a:ext uri="{FF2B5EF4-FFF2-40B4-BE49-F238E27FC236}">
                <a16:creationId xmlns:a16="http://schemas.microsoft.com/office/drawing/2014/main" id="{3E130B23-DBE7-364E-8BBF-1ECA01D312B6}"/>
              </a:ext>
            </a:extLst>
          </p:cNvPr>
          <p:cNvSpPr txBox="1"/>
          <p:nvPr/>
        </p:nvSpPr>
        <p:spPr>
          <a:xfrm rot="16200000">
            <a:off x="5621574" y="3466045"/>
            <a:ext cx="2870085" cy="311175"/>
          </a:xfrm>
          <a:prstGeom prst="rect">
            <a:avLst/>
          </a:prstGeom>
          <a:noFill/>
        </p:spPr>
        <p:txBody>
          <a:bodyPr wrap="square" rtlCol="0">
            <a:spAutoFit/>
          </a:bodyPr>
          <a:lstStyle>
            <a:defPPr>
              <a:defRPr lang="en-US"/>
            </a:defPPr>
            <a:lvl1pPr marL="0" algn="l" defTabSz="818567" rtl="0" eaLnBrk="1" latinLnBrk="0" hangingPunct="1">
              <a:defRPr sz="1611" kern="1200">
                <a:solidFill>
                  <a:schemeClr val="tx1"/>
                </a:solidFill>
                <a:latin typeface="+mn-lt"/>
                <a:ea typeface="+mn-ea"/>
                <a:cs typeface="+mn-cs"/>
              </a:defRPr>
            </a:lvl1pPr>
            <a:lvl2pPr marL="409284" algn="l" defTabSz="818567" rtl="0" eaLnBrk="1" latinLnBrk="0" hangingPunct="1">
              <a:defRPr sz="1611" kern="1200">
                <a:solidFill>
                  <a:schemeClr val="tx1"/>
                </a:solidFill>
                <a:latin typeface="+mn-lt"/>
                <a:ea typeface="+mn-ea"/>
                <a:cs typeface="+mn-cs"/>
              </a:defRPr>
            </a:lvl2pPr>
            <a:lvl3pPr marL="818567" algn="l" defTabSz="818567" rtl="0" eaLnBrk="1" latinLnBrk="0" hangingPunct="1">
              <a:defRPr sz="1611" kern="1200">
                <a:solidFill>
                  <a:schemeClr val="tx1"/>
                </a:solidFill>
                <a:latin typeface="+mn-lt"/>
                <a:ea typeface="+mn-ea"/>
                <a:cs typeface="+mn-cs"/>
              </a:defRPr>
            </a:lvl3pPr>
            <a:lvl4pPr marL="1227850" algn="l" defTabSz="818567" rtl="0" eaLnBrk="1" latinLnBrk="0" hangingPunct="1">
              <a:defRPr sz="1611" kern="1200">
                <a:solidFill>
                  <a:schemeClr val="tx1"/>
                </a:solidFill>
                <a:latin typeface="+mn-lt"/>
                <a:ea typeface="+mn-ea"/>
                <a:cs typeface="+mn-cs"/>
              </a:defRPr>
            </a:lvl4pPr>
            <a:lvl5pPr marL="1637133" algn="l" defTabSz="818567" rtl="0" eaLnBrk="1" latinLnBrk="0" hangingPunct="1">
              <a:defRPr sz="1611" kern="1200">
                <a:solidFill>
                  <a:schemeClr val="tx1"/>
                </a:solidFill>
                <a:latin typeface="+mn-lt"/>
                <a:ea typeface="+mn-ea"/>
                <a:cs typeface="+mn-cs"/>
              </a:defRPr>
            </a:lvl5pPr>
            <a:lvl6pPr marL="2046417" algn="l" defTabSz="818567" rtl="0" eaLnBrk="1" latinLnBrk="0" hangingPunct="1">
              <a:defRPr sz="1611" kern="1200">
                <a:solidFill>
                  <a:schemeClr val="tx1"/>
                </a:solidFill>
                <a:latin typeface="+mn-lt"/>
                <a:ea typeface="+mn-ea"/>
                <a:cs typeface="+mn-cs"/>
              </a:defRPr>
            </a:lvl6pPr>
            <a:lvl7pPr marL="2455701" algn="l" defTabSz="818567" rtl="0" eaLnBrk="1" latinLnBrk="0" hangingPunct="1">
              <a:defRPr sz="1611" kern="1200">
                <a:solidFill>
                  <a:schemeClr val="tx1"/>
                </a:solidFill>
                <a:latin typeface="+mn-lt"/>
                <a:ea typeface="+mn-ea"/>
                <a:cs typeface="+mn-cs"/>
              </a:defRPr>
            </a:lvl7pPr>
            <a:lvl8pPr marL="2864984" algn="l" defTabSz="818567" rtl="0" eaLnBrk="1" latinLnBrk="0" hangingPunct="1">
              <a:defRPr sz="1611" kern="1200">
                <a:solidFill>
                  <a:schemeClr val="tx1"/>
                </a:solidFill>
                <a:latin typeface="+mn-lt"/>
                <a:ea typeface="+mn-ea"/>
                <a:cs typeface="+mn-cs"/>
              </a:defRPr>
            </a:lvl8pPr>
            <a:lvl9pPr marL="3274268" algn="l" defTabSz="818567" rtl="0" eaLnBrk="1" latinLnBrk="0" hangingPunct="1">
              <a:defRPr sz="1611" kern="1200">
                <a:solidFill>
                  <a:schemeClr val="tx1"/>
                </a:solidFill>
                <a:latin typeface="+mn-lt"/>
                <a:ea typeface="+mn-ea"/>
                <a:cs typeface="+mn-cs"/>
              </a:defRPr>
            </a:lvl9pPr>
          </a:lstStyle>
          <a:p>
            <a:pPr algn="ctr"/>
            <a:r>
              <a:rPr lang="en-US" sz="1422" b="1" dirty="0">
                <a:latin typeface="Verdana" panose="020B0604030504040204" pitchFamily="34" charset="0"/>
                <a:ea typeface="Verdana" panose="020B0604030504040204" pitchFamily="34" charset="0"/>
                <a:cs typeface="Verdana" panose="020B0604030504040204" pitchFamily="34" charset="0"/>
              </a:rPr>
              <a:t>Swimming Speed</a:t>
            </a:r>
          </a:p>
        </p:txBody>
      </p:sp>
      <p:sp>
        <p:nvSpPr>
          <p:cNvPr id="15" name="TextBox 14">
            <a:extLst>
              <a:ext uri="{FF2B5EF4-FFF2-40B4-BE49-F238E27FC236}">
                <a16:creationId xmlns:a16="http://schemas.microsoft.com/office/drawing/2014/main" id="{F16761B6-7AAA-7342-9314-6400DC141734}"/>
              </a:ext>
            </a:extLst>
          </p:cNvPr>
          <p:cNvSpPr txBox="1"/>
          <p:nvPr/>
        </p:nvSpPr>
        <p:spPr>
          <a:xfrm>
            <a:off x="6284289" y="1649298"/>
            <a:ext cx="5588078" cy="338554"/>
          </a:xfrm>
          <a:prstGeom prst="rect">
            <a:avLst/>
          </a:prstGeom>
          <a:noFill/>
        </p:spPr>
        <p:txBody>
          <a:bodyPr wrap="square" rtlCol="0">
            <a:spAutoFit/>
          </a:bodyPr>
          <a:lstStyle>
            <a:defPPr>
              <a:defRPr lang="en-US"/>
            </a:defPPr>
            <a:lvl1pPr marL="0" algn="l" defTabSz="818567" rtl="0" eaLnBrk="1" latinLnBrk="0" hangingPunct="1">
              <a:defRPr sz="1611" kern="1200">
                <a:solidFill>
                  <a:schemeClr val="tx1"/>
                </a:solidFill>
                <a:latin typeface="+mn-lt"/>
                <a:ea typeface="+mn-ea"/>
                <a:cs typeface="+mn-cs"/>
              </a:defRPr>
            </a:lvl1pPr>
            <a:lvl2pPr marL="409284" algn="l" defTabSz="818567" rtl="0" eaLnBrk="1" latinLnBrk="0" hangingPunct="1">
              <a:defRPr sz="1611" kern="1200">
                <a:solidFill>
                  <a:schemeClr val="tx1"/>
                </a:solidFill>
                <a:latin typeface="+mn-lt"/>
                <a:ea typeface="+mn-ea"/>
                <a:cs typeface="+mn-cs"/>
              </a:defRPr>
            </a:lvl2pPr>
            <a:lvl3pPr marL="818567" algn="l" defTabSz="818567" rtl="0" eaLnBrk="1" latinLnBrk="0" hangingPunct="1">
              <a:defRPr sz="1611" kern="1200">
                <a:solidFill>
                  <a:schemeClr val="tx1"/>
                </a:solidFill>
                <a:latin typeface="+mn-lt"/>
                <a:ea typeface="+mn-ea"/>
                <a:cs typeface="+mn-cs"/>
              </a:defRPr>
            </a:lvl3pPr>
            <a:lvl4pPr marL="1227850" algn="l" defTabSz="818567" rtl="0" eaLnBrk="1" latinLnBrk="0" hangingPunct="1">
              <a:defRPr sz="1611" kern="1200">
                <a:solidFill>
                  <a:schemeClr val="tx1"/>
                </a:solidFill>
                <a:latin typeface="+mn-lt"/>
                <a:ea typeface="+mn-ea"/>
                <a:cs typeface="+mn-cs"/>
              </a:defRPr>
            </a:lvl4pPr>
            <a:lvl5pPr marL="1637133" algn="l" defTabSz="818567" rtl="0" eaLnBrk="1" latinLnBrk="0" hangingPunct="1">
              <a:defRPr sz="1611" kern="1200">
                <a:solidFill>
                  <a:schemeClr val="tx1"/>
                </a:solidFill>
                <a:latin typeface="+mn-lt"/>
                <a:ea typeface="+mn-ea"/>
                <a:cs typeface="+mn-cs"/>
              </a:defRPr>
            </a:lvl5pPr>
            <a:lvl6pPr marL="2046417" algn="l" defTabSz="818567" rtl="0" eaLnBrk="1" latinLnBrk="0" hangingPunct="1">
              <a:defRPr sz="1611" kern="1200">
                <a:solidFill>
                  <a:schemeClr val="tx1"/>
                </a:solidFill>
                <a:latin typeface="+mn-lt"/>
                <a:ea typeface="+mn-ea"/>
                <a:cs typeface="+mn-cs"/>
              </a:defRPr>
            </a:lvl6pPr>
            <a:lvl7pPr marL="2455701" algn="l" defTabSz="818567" rtl="0" eaLnBrk="1" latinLnBrk="0" hangingPunct="1">
              <a:defRPr sz="1611" kern="1200">
                <a:solidFill>
                  <a:schemeClr val="tx1"/>
                </a:solidFill>
                <a:latin typeface="+mn-lt"/>
                <a:ea typeface="+mn-ea"/>
                <a:cs typeface="+mn-cs"/>
              </a:defRPr>
            </a:lvl7pPr>
            <a:lvl8pPr marL="2864984" algn="l" defTabSz="818567" rtl="0" eaLnBrk="1" latinLnBrk="0" hangingPunct="1">
              <a:defRPr sz="1611" kern="1200">
                <a:solidFill>
                  <a:schemeClr val="tx1"/>
                </a:solidFill>
                <a:latin typeface="+mn-lt"/>
                <a:ea typeface="+mn-ea"/>
                <a:cs typeface="+mn-cs"/>
              </a:defRPr>
            </a:lvl8pPr>
            <a:lvl9pPr marL="3274268" algn="l" defTabSz="818567" rtl="0" eaLnBrk="1" latinLnBrk="0" hangingPunct="1">
              <a:defRPr sz="1611" kern="1200">
                <a:solidFill>
                  <a:schemeClr val="tx1"/>
                </a:solidFill>
                <a:latin typeface="+mn-lt"/>
                <a:ea typeface="+mn-ea"/>
                <a:cs typeface="+mn-cs"/>
              </a:defRPr>
            </a:lvl9p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Salmon Swimming Speed with Exposure to Oil</a:t>
            </a:r>
          </a:p>
        </p:txBody>
      </p:sp>
    </p:spTree>
    <p:extLst>
      <p:ext uri="{BB962C8B-B14F-4D97-AF65-F5344CB8AC3E}">
        <p14:creationId xmlns:p14="http://schemas.microsoft.com/office/powerpoint/2010/main" val="29468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r>
              <a:rPr lang="en-AU" dirty="0"/>
              <a:t>I can </a:t>
            </a:r>
            <a:r>
              <a:rPr lang="en-US" dirty="0"/>
              <a:t>label and title graphs appropriately</a:t>
            </a:r>
            <a:endParaRPr lang="en-AU" dirty="0"/>
          </a:p>
        </p:txBody>
      </p:sp>
      <p:sp>
        <p:nvSpPr>
          <p:cNvPr id="6" name="Rectangle 5">
            <a:extLst>
              <a:ext uri="{FF2B5EF4-FFF2-40B4-BE49-F238E27FC236}">
                <a16:creationId xmlns:a16="http://schemas.microsoft.com/office/drawing/2014/main" id="{520D2CF0-31D6-95F5-6A15-8582CB9DD975}"/>
              </a:ext>
            </a:extLst>
          </p:cNvPr>
          <p:cNvSpPr/>
          <p:nvPr/>
        </p:nvSpPr>
        <p:spPr>
          <a:xfrm>
            <a:off x="3115994" y="5387926"/>
            <a:ext cx="794824" cy="464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Placeholder 7">
            <a:extLst>
              <a:ext uri="{FF2B5EF4-FFF2-40B4-BE49-F238E27FC236}">
                <a16:creationId xmlns:a16="http://schemas.microsoft.com/office/drawing/2014/main" id="{F8B0AEE0-BDCC-277C-0B4E-37F065402B63}"/>
              </a:ext>
            </a:extLst>
          </p:cNvPr>
          <p:cNvSpPr>
            <a:spLocks noGrp="1"/>
          </p:cNvSpPr>
          <p:nvPr>
            <p:ph type="body" sz="quarter" idx="15"/>
          </p:nvPr>
        </p:nvSpPr>
        <p:spPr>
          <a:xfrm>
            <a:off x="397668" y="1067135"/>
            <a:ext cx="5578237" cy="2743200"/>
          </a:xfrm>
        </p:spPr>
        <p:txBody>
          <a:bodyPr/>
          <a:lstStyle/>
          <a:p>
            <a:r>
              <a:rPr lang="en-US" sz="2800" dirty="0">
                <a:latin typeface="Verdana" panose="020B0604030504040204" pitchFamily="34" charset="0"/>
                <a:ea typeface="Verdana" panose="020B0604030504040204" pitchFamily="34" charset="0"/>
              </a:rPr>
              <a:t>What kind of a graph would you use for this table of data?</a:t>
            </a:r>
          </a:p>
        </p:txBody>
      </p:sp>
      <p:pic>
        <p:nvPicPr>
          <p:cNvPr id="3" name="table">
            <a:extLst>
              <a:ext uri="{FF2B5EF4-FFF2-40B4-BE49-F238E27FC236}">
                <a16:creationId xmlns:a16="http://schemas.microsoft.com/office/drawing/2014/main" id="{03E35F02-A0E3-441B-BD40-027C618D3CA6}"/>
              </a:ext>
            </a:extLst>
          </p:cNvPr>
          <p:cNvPicPr>
            <a:picLocks noChangeAspect="1"/>
          </p:cNvPicPr>
          <p:nvPr/>
        </p:nvPicPr>
        <p:blipFill>
          <a:blip r:embed="rId2"/>
          <a:stretch>
            <a:fillRect/>
          </a:stretch>
        </p:blipFill>
        <p:spPr>
          <a:xfrm>
            <a:off x="6317615" y="1811489"/>
            <a:ext cx="4326480" cy="4109160"/>
          </a:xfrm>
          <a:prstGeom prst="rect">
            <a:avLst/>
          </a:prstGeom>
        </p:spPr>
      </p:pic>
      <p:sp>
        <p:nvSpPr>
          <p:cNvPr id="4" name="Rectangle 3">
            <a:extLst>
              <a:ext uri="{FF2B5EF4-FFF2-40B4-BE49-F238E27FC236}">
                <a16:creationId xmlns:a16="http://schemas.microsoft.com/office/drawing/2014/main" id="{A6972F73-8975-5E4B-8457-99F16C70D844}"/>
              </a:ext>
            </a:extLst>
          </p:cNvPr>
          <p:cNvSpPr/>
          <p:nvPr/>
        </p:nvSpPr>
        <p:spPr>
          <a:xfrm>
            <a:off x="6609722" y="1130260"/>
            <a:ext cx="3742267" cy="584775"/>
          </a:xfrm>
          <a:prstGeom prst="rect">
            <a:avLst/>
          </a:prstGeom>
        </p:spPr>
        <p:txBody>
          <a:bodyPr wrap="square">
            <a:spAutoFit/>
          </a:bodyPr>
          <a:lstStyle>
            <a:defPPr>
              <a:defRPr lang="en-US"/>
            </a:defPPr>
            <a:lvl1pPr marL="0" algn="l" defTabSz="818567" rtl="0" eaLnBrk="1" latinLnBrk="0" hangingPunct="1">
              <a:defRPr sz="1611" kern="1200">
                <a:solidFill>
                  <a:schemeClr val="tx1"/>
                </a:solidFill>
                <a:latin typeface="+mn-lt"/>
                <a:ea typeface="+mn-ea"/>
                <a:cs typeface="+mn-cs"/>
              </a:defRPr>
            </a:lvl1pPr>
            <a:lvl2pPr marL="409284" algn="l" defTabSz="818567" rtl="0" eaLnBrk="1" latinLnBrk="0" hangingPunct="1">
              <a:defRPr sz="1611" kern="1200">
                <a:solidFill>
                  <a:schemeClr val="tx1"/>
                </a:solidFill>
                <a:latin typeface="+mn-lt"/>
                <a:ea typeface="+mn-ea"/>
                <a:cs typeface="+mn-cs"/>
              </a:defRPr>
            </a:lvl2pPr>
            <a:lvl3pPr marL="818567" algn="l" defTabSz="818567" rtl="0" eaLnBrk="1" latinLnBrk="0" hangingPunct="1">
              <a:defRPr sz="1611" kern="1200">
                <a:solidFill>
                  <a:schemeClr val="tx1"/>
                </a:solidFill>
                <a:latin typeface="+mn-lt"/>
                <a:ea typeface="+mn-ea"/>
                <a:cs typeface="+mn-cs"/>
              </a:defRPr>
            </a:lvl3pPr>
            <a:lvl4pPr marL="1227850" algn="l" defTabSz="818567" rtl="0" eaLnBrk="1" latinLnBrk="0" hangingPunct="1">
              <a:defRPr sz="1611" kern="1200">
                <a:solidFill>
                  <a:schemeClr val="tx1"/>
                </a:solidFill>
                <a:latin typeface="+mn-lt"/>
                <a:ea typeface="+mn-ea"/>
                <a:cs typeface="+mn-cs"/>
              </a:defRPr>
            </a:lvl4pPr>
            <a:lvl5pPr marL="1637133" algn="l" defTabSz="818567" rtl="0" eaLnBrk="1" latinLnBrk="0" hangingPunct="1">
              <a:defRPr sz="1611" kern="1200">
                <a:solidFill>
                  <a:schemeClr val="tx1"/>
                </a:solidFill>
                <a:latin typeface="+mn-lt"/>
                <a:ea typeface="+mn-ea"/>
                <a:cs typeface="+mn-cs"/>
              </a:defRPr>
            </a:lvl5pPr>
            <a:lvl6pPr marL="2046417" algn="l" defTabSz="818567" rtl="0" eaLnBrk="1" latinLnBrk="0" hangingPunct="1">
              <a:defRPr sz="1611" kern="1200">
                <a:solidFill>
                  <a:schemeClr val="tx1"/>
                </a:solidFill>
                <a:latin typeface="+mn-lt"/>
                <a:ea typeface="+mn-ea"/>
                <a:cs typeface="+mn-cs"/>
              </a:defRPr>
            </a:lvl6pPr>
            <a:lvl7pPr marL="2455701" algn="l" defTabSz="818567" rtl="0" eaLnBrk="1" latinLnBrk="0" hangingPunct="1">
              <a:defRPr sz="1611" kern="1200">
                <a:solidFill>
                  <a:schemeClr val="tx1"/>
                </a:solidFill>
                <a:latin typeface="+mn-lt"/>
                <a:ea typeface="+mn-ea"/>
                <a:cs typeface="+mn-cs"/>
              </a:defRPr>
            </a:lvl7pPr>
            <a:lvl8pPr marL="2864984" algn="l" defTabSz="818567" rtl="0" eaLnBrk="1" latinLnBrk="0" hangingPunct="1">
              <a:defRPr sz="1611" kern="1200">
                <a:solidFill>
                  <a:schemeClr val="tx1"/>
                </a:solidFill>
                <a:latin typeface="+mn-lt"/>
                <a:ea typeface="+mn-ea"/>
                <a:cs typeface="+mn-cs"/>
              </a:defRPr>
            </a:lvl8pPr>
            <a:lvl9pPr marL="3274268" algn="l" defTabSz="818567" rtl="0" eaLnBrk="1" latinLnBrk="0" hangingPunct="1">
              <a:defRPr sz="1611" kern="1200">
                <a:solidFill>
                  <a:schemeClr val="tx1"/>
                </a:solidFill>
                <a:latin typeface="+mn-lt"/>
                <a:ea typeface="+mn-ea"/>
                <a:cs typeface="+mn-cs"/>
              </a:defRPr>
            </a:lvl9pPr>
          </a:lstStyle>
          <a:p>
            <a:pPr marL="9878" algn="ctr"/>
            <a:r>
              <a:rPr lang="en-US" sz="1600" b="1" dirty="0">
                <a:latin typeface="Verdana" panose="020B0604030504040204" pitchFamily="34" charset="0"/>
                <a:ea typeface="Verdana" panose="020B0604030504040204" pitchFamily="34" charset="0"/>
                <a:cs typeface="Verdana" panose="020B0604030504040204" pitchFamily="34" charset="0"/>
              </a:rPr>
              <a:t>Frequency of Genetic Traits </a:t>
            </a:r>
          </a:p>
          <a:p>
            <a:pPr marL="9878" algn="ctr"/>
            <a:r>
              <a:rPr lang="en-US" sz="1600" b="1" dirty="0">
                <a:latin typeface="Verdana" panose="020B0604030504040204" pitchFamily="34" charset="0"/>
                <a:ea typeface="Verdana" panose="020B0604030504040204" pitchFamily="34" charset="0"/>
                <a:cs typeface="Verdana" panose="020B0604030504040204" pitchFamily="34" charset="0"/>
              </a:rPr>
              <a:t>in Bacteria Over Time</a:t>
            </a:r>
          </a:p>
        </p:txBody>
      </p:sp>
    </p:spTree>
    <p:extLst>
      <p:ext uri="{BB962C8B-B14F-4D97-AF65-F5344CB8AC3E}">
        <p14:creationId xmlns:p14="http://schemas.microsoft.com/office/powerpoint/2010/main" val="1218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r>
              <a:rPr lang="en-AU" dirty="0"/>
              <a:t>I can </a:t>
            </a:r>
            <a:r>
              <a:rPr lang="en-US" dirty="0"/>
              <a:t>label and title graphs appropriately</a:t>
            </a:r>
            <a:endParaRPr lang="en-AU" dirty="0"/>
          </a:p>
        </p:txBody>
      </p:sp>
      <p:sp>
        <p:nvSpPr>
          <p:cNvPr id="6" name="Rectangle 5">
            <a:extLst>
              <a:ext uri="{FF2B5EF4-FFF2-40B4-BE49-F238E27FC236}">
                <a16:creationId xmlns:a16="http://schemas.microsoft.com/office/drawing/2014/main" id="{520D2CF0-31D6-95F5-6A15-8582CB9DD975}"/>
              </a:ext>
            </a:extLst>
          </p:cNvPr>
          <p:cNvSpPr/>
          <p:nvPr/>
        </p:nvSpPr>
        <p:spPr>
          <a:xfrm>
            <a:off x="3115994" y="5387926"/>
            <a:ext cx="794824" cy="464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Placeholder 7">
            <a:extLst>
              <a:ext uri="{FF2B5EF4-FFF2-40B4-BE49-F238E27FC236}">
                <a16:creationId xmlns:a16="http://schemas.microsoft.com/office/drawing/2014/main" id="{F8B0AEE0-BDCC-277C-0B4E-37F065402B63}"/>
              </a:ext>
            </a:extLst>
          </p:cNvPr>
          <p:cNvSpPr>
            <a:spLocks noGrp="1"/>
          </p:cNvSpPr>
          <p:nvPr>
            <p:ph type="body" sz="quarter" idx="15"/>
          </p:nvPr>
        </p:nvSpPr>
        <p:spPr>
          <a:xfrm>
            <a:off x="397668" y="1067135"/>
            <a:ext cx="5578237" cy="2743200"/>
          </a:xfrm>
        </p:spPr>
        <p:txBody>
          <a:bodyPr/>
          <a:lstStyle/>
          <a:p>
            <a:r>
              <a:rPr lang="en-US" sz="2800" dirty="0">
                <a:latin typeface="Verdana" panose="020B0604030504040204" pitchFamily="34" charset="0"/>
                <a:ea typeface="Verdana" panose="020B0604030504040204" pitchFamily="34" charset="0"/>
              </a:rPr>
              <a:t>What kind of a graph would you use for this table of data if you were only interested in the density of each metal?</a:t>
            </a:r>
          </a:p>
        </p:txBody>
      </p:sp>
      <p:pic>
        <p:nvPicPr>
          <p:cNvPr id="5" name="table">
            <a:extLst>
              <a:ext uri="{FF2B5EF4-FFF2-40B4-BE49-F238E27FC236}">
                <a16:creationId xmlns:a16="http://schemas.microsoft.com/office/drawing/2014/main" id="{804F5B6A-2209-2936-FEEB-26310B2F1DC4}"/>
              </a:ext>
            </a:extLst>
          </p:cNvPr>
          <p:cNvPicPr>
            <a:picLocks noChangeAspect="1"/>
          </p:cNvPicPr>
          <p:nvPr/>
        </p:nvPicPr>
        <p:blipFill>
          <a:blip r:embed="rId2"/>
          <a:stretch>
            <a:fillRect/>
          </a:stretch>
        </p:blipFill>
        <p:spPr>
          <a:xfrm>
            <a:off x="2703633" y="3429000"/>
            <a:ext cx="6544544" cy="2651760"/>
          </a:xfrm>
          <a:prstGeom prst="rect">
            <a:avLst/>
          </a:prstGeom>
        </p:spPr>
      </p:pic>
    </p:spTree>
    <p:extLst>
      <p:ext uri="{BB962C8B-B14F-4D97-AF65-F5344CB8AC3E}">
        <p14:creationId xmlns:p14="http://schemas.microsoft.com/office/powerpoint/2010/main" val="1961778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C71212-5520-402B-EF99-4758257AD123}"/>
              </a:ext>
            </a:extLst>
          </p:cNvPr>
          <p:cNvSpPr>
            <a:spLocks noGrp="1"/>
          </p:cNvSpPr>
          <p:nvPr>
            <p:ph type="body" sz="quarter" idx="10"/>
          </p:nvPr>
        </p:nvSpPr>
        <p:spPr/>
        <p:txBody>
          <a:bodyPr>
            <a:noAutofit/>
          </a:bodyPr>
          <a:lstStyle/>
          <a:p>
            <a:r>
              <a:rPr lang="en-AU" dirty="0"/>
              <a:t>Tips to writing a good method:</a:t>
            </a:r>
          </a:p>
          <a:p>
            <a:endParaRPr lang="en-AU" dirty="0"/>
          </a:p>
          <a:p>
            <a:pPr marL="514350" indent="-514350">
              <a:buFont typeface="+mj-lt"/>
              <a:buAutoNum type="arabicPeriod"/>
            </a:pPr>
            <a:r>
              <a:rPr lang="en-AU" dirty="0"/>
              <a:t>Keep it clear and concise</a:t>
            </a:r>
          </a:p>
          <a:p>
            <a:pPr marL="514350" indent="-514350">
              <a:buFont typeface="+mj-lt"/>
              <a:buAutoNum type="arabicPeriod"/>
            </a:pPr>
            <a:r>
              <a:rPr lang="en-AU" dirty="0"/>
              <a:t>Everything should be written in past tense</a:t>
            </a:r>
          </a:p>
          <a:p>
            <a:pPr marL="514350" indent="-514350">
              <a:buFont typeface="+mj-lt"/>
              <a:buAutoNum type="arabicPeriod"/>
            </a:pPr>
            <a:r>
              <a:rPr lang="en-AU" dirty="0"/>
              <a:t>Make it step-by-step, in order of how you did it!</a:t>
            </a:r>
          </a:p>
          <a:p>
            <a:pPr marL="514350" indent="-514350">
              <a:buFont typeface="+mj-lt"/>
              <a:buAutoNum type="arabicPeriod"/>
            </a:pPr>
            <a:endParaRPr lang="en-AU" dirty="0"/>
          </a:p>
          <a:p>
            <a:r>
              <a:rPr lang="en-AU" dirty="0"/>
              <a:t>A method is a set of instructions that someone </a:t>
            </a:r>
            <a:r>
              <a:rPr lang="en-AU" u="sng" dirty="0"/>
              <a:t>has</a:t>
            </a:r>
            <a:r>
              <a:rPr lang="en-AU" dirty="0"/>
              <a:t> followed, which is why it needs to be in the past tense.</a:t>
            </a:r>
          </a:p>
        </p:txBody>
      </p:sp>
    </p:spTree>
    <p:extLst>
      <p:ext uri="{BB962C8B-B14F-4D97-AF65-F5344CB8AC3E}">
        <p14:creationId xmlns:p14="http://schemas.microsoft.com/office/powerpoint/2010/main" val="3992562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7B9D4-1F28-34F1-395C-FCDE6CBBAE80}"/>
              </a:ext>
            </a:extLst>
          </p:cNvPr>
          <p:cNvSpPr>
            <a:spLocks noGrp="1"/>
          </p:cNvSpPr>
          <p:nvPr>
            <p:ph type="body" sz="quarter" idx="14"/>
          </p:nvPr>
        </p:nvSpPr>
        <p:spPr/>
        <p:txBody>
          <a:bodyPr/>
          <a:lstStyle/>
          <a:p>
            <a:r>
              <a:rPr lang="en-AU" dirty="0"/>
              <a:t>Graphing</a:t>
            </a:r>
          </a:p>
        </p:txBody>
      </p:sp>
      <p:sp>
        <p:nvSpPr>
          <p:cNvPr id="3" name="Text Placeholder 2">
            <a:extLst>
              <a:ext uri="{FF2B5EF4-FFF2-40B4-BE49-F238E27FC236}">
                <a16:creationId xmlns:a16="http://schemas.microsoft.com/office/drawing/2014/main" id="{70924D5F-0D1D-AD19-560A-187920D916C7}"/>
              </a:ext>
            </a:extLst>
          </p:cNvPr>
          <p:cNvSpPr>
            <a:spLocks noGrp="1"/>
          </p:cNvSpPr>
          <p:nvPr>
            <p:ph type="body" sz="quarter" idx="15"/>
          </p:nvPr>
        </p:nvSpPr>
        <p:spPr/>
        <p:txBody>
          <a:bodyPr/>
          <a:lstStyle/>
          <a:p>
            <a:r>
              <a:rPr lang="en-AU" sz="2800" dirty="0"/>
              <a:t>Graphs are very useful </a:t>
            </a:r>
            <a:r>
              <a:rPr lang="en-AU" dirty="0"/>
              <a:t>ways of displaying data.</a:t>
            </a:r>
          </a:p>
          <a:p>
            <a:endParaRPr lang="en-AU" sz="2800" dirty="0"/>
          </a:p>
          <a:p>
            <a:r>
              <a:rPr lang="en-AU" dirty="0"/>
              <a:t>All graphs must have the following three things:</a:t>
            </a:r>
          </a:p>
          <a:p>
            <a:endParaRPr lang="en-AU" sz="2800" dirty="0"/>
          </a:p>
          <a:p>
            <a:pPr marL="514350" indent="-514350" algn="l" rtl="0" fontAlgn="base">
              <a:buAutoNum type="arabicPeriod"/>
            </a:pPr>
            <a:r>
              <a:rPr lang="en-AU" i="0" dirty="0">
                <a:solidFill>
                  <a:srgbClr val="000000"/>
                </a:solidFill>
                <a:effectLst/>
                <a:latin typeface="+mn-lt"/>
              </a:rPr>
              <a:t>A title. </a:t>
            </a:r>
          </a:p>
          <a:p>
            <a:pPr marL="514350" indent="-514350" algn="l" rtl="0" fontAlgn="base">
              <a:buAutoNum type="arabicPeriod"/>
            </a:pPr>
            <a:r>
              <a:rPr lang="en-US" i="0" dirty="0">
                <a:solidFill>
                  <a:srgbClr val="000000"/>
                </a:solidFill>
                <a:effectLst/>
                <a:latin typeface="+mn-lt"/>
              </a:rPr>
              <a:t>A consistent scale. </a:t>
            </a:r>
          </a:p>
          <a:p>
            <a:pPr marL="514350" indent="-514350" algn="l" rtl="0" fontAlgn="base">
              <a:buAutoNum type="arabicPeriod"/>
            </a:pPr>
            <a:r>
              <a:rPr lang="en-US" dirty="0">
                <a:solidFill>
                  <a:srgbClr val="000000"/>
                </a:solidFill>
                <a:latin typeface="+mn-lt"/>
              </a:rPr>
              <a:t>Axis labels, including the units for what you are measuring. </a:t>
            </a:r>
          </a:p>
          <a:p>
            <a:pPr marL="514350" indent="-514350" algn="l" rtl="0" fontAlgn="base">
              <a:buAutoNum type="arabicPeriod"/>
            </a:pPr>
            <a:endParaRPr lang="en-US" dirty="0">
              <a:solidFill>
                <a:srgbClr val="000000"/>
              </a:solidFill>
              <a:latin typeface="+mn-lt"/>
            </a:endParaRPr>
          </a:p>
          <a:p>
            <a:pPr algn="l" rtl="0" fontAlgn="base"/>
            <a:r>
              <a:rPr lang="en-US" dirty="0">
                <a:solidFill>
                  <a:srgbClr val="000000"/>
                </a:solidFill>
                <a:latin typeface="+mn-lt"/>
              </a:rPr>
              <a:t>Writing these are much easier with practice and by using your independent and dependent variables.</a:t>
            </a:r>
            <a:endParaRPr lang="en-AU" dirty="0"/>
          </a:p>
        </p:txBody>
      </p:sp>
    </p:spTree>
    <p:extLst>
      <p:ext uri="{BB962C8B-B14F-4D97-AF65-F5344CB8AC3E}">
        <p14:creationId xmlns:p14="http://schemas.microsoft.com/office/powerpoint/2010/main" val="2748884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6571F-A1B2-6157-C431-AA55F7C1AB5A}"/>
              </a:ext>
            </a:extLst>
          </p:cNvPr>
          <p:cNvSpPr>
            <a:spLocks noGrp="1"/>
          </p:cNvSpPr>
          <p:nvPr>
            <p:ph type="body" sz="quarter" idx="14"/>
          </p:nvPr>
        </p:nvSpPr>
        <p:spPr/>
        <p:txBody>
          <a:bodyPr/>
          <a:lstStyle/>
          <a:p>
            <a:r>
              <a:rPr lang="en-AU" dirty="0"/>
              <a:t>Variables and hypothesis</a:t>
            </a:r>
          </a:p>
        </p:txBody>
      </p:sp>
      <p:sp>
        <p:nvSpPr>
          <p:cNvPr id="3" name="Text Placeholder 2">
            <a:extLst>
              <a:ext uri="{FF2B5EF4-FFF2-40B4-BE49-F238E27FC236}">
                <a16:creationId xmlns:a16="http://schemas.microsoft.com/office/drawing/2014/main" id="{D9E1A098-470A-4BAB-384F-DB11E3F44CB6}"/>
              </a:ext>
            </a:extLst>
          </p:cNvPr>
          <p:cNvSpPr>
            <a:spLocks noGrp="1"/>
          </p:cNvSpPr>
          <p:nvPr>
            <p:ph type="body" sz="quarter" idx="15"/>
          </p:nvPr>
        </p:nvSpPr>
        <p:spPr>
          <a:xfrm>
            <a:off x="397668" y="991703"/>
            <a:ext cx="9077325" cy="4536899"/>
          </a:xfrm>
        </p:spPr>
        <p:txBody>
          <a:bodyPr/>
          <a:lstStyle/>
          <a:p>
            <a:r>
              <a:rPr lang="en-AU" dirty="0"/>
              <a:t>It is often easier to visualise data in picture form than by using tables of numbers.</a:t>
            </a:r>
          </a:p>
          <a:p>
            <a:endParaRPr lang="en-AU" dirty="0"/>
          </a:p>
          <a:p>
            <a:r>
              <a:rPr lang="en-AU" dirty="0"/>
              <a:t>Using the ball throwing example from earlier in the lesson, it is much easier to see what’s going on when you graph the data and add a curve of best-fit</a:t>
            </a:r>
          </a:p>
        </p:txBody>
      </p:sp>
      <p:graphicFrame>
        <p:nvGraphicFramePr>
          <p:cNvPr id="4" name="Table 3">
            <a:extLst>
              <a:ext uri="{FF2B5EF4-FFF2-40B4-BE49-F238E27FC236}">
                <a16:creationId xmlns:a16="http://schemas.microsoft.com/office/drawing/2014/main" id="{A2992B37-24D4-2CA1-3BDD-64E72014BDAB}"/>
              </a:ext>
            </a:extLst>
          </p:cNvPr>
          <p:cNvGraphicFramePr>
            <a:graphicFrameLocks noGrp="1"/>
          </p:cNvGraphicFramePr>
          <p:nvPr>
            <p:extLst>
              <p:ext uri="{D42A27DB-BD31-4B8C-83A1-F6EECF244321}">
                <p14:modId xmlns:p14="http://schemas.microsoft.com/office/powerpoint/2010/main" val="4183948238"/>
              </p:ext>
            </p:extLst>
          </p:nvPr>
        </p:nvGraphicFramePr>
        <p:xfrm>
          <a:off x="9778706" y="339676"/>
          <a:ext cx="2073325" cy="5564505"/>
        </p:xfrm>
        <a:graphic>
          <a:graphicData uri="http://schemas.openxmlformats.org/drawingml/2006/table">
            <a:tbl>
              <a:tblPr>
                <a:tableStyleId>{5C22544A-7EE6-4342-B048-85BDC9FD1C3A}</a:tableStyleId>
              </a:tblPr>
              <a:tblGrid>
                <a:gridCol w="1044649">
                  <a:extLst>
                    <a:ext uri="{9D8B030D-6E8A-4147-A177-3AD203B41FA5}">
                      <a16:colId xmlns:a16="http://schemas.microsoft.com/office/drawing/2014/main" val="1339715636"/>
                    </a:ext>
                  </a:extLst>
                </a:gridCol>
                <a:gridCol w="1028676">
                  <a:extLst>
                    <a:ext uri="{9D8B030D-6E8A-4147-A177-3AD203B41FA5}">
                      <a16:colId xmlns:a16="http://schemas.microsoft.com/office/drawing/2014/main" val="1344635262"/>
                    </a:ext>
                  </a:extLst>
                </a:gridCol>
              </a:tblGrid>
              <a:tr h="190500">
                <a:tc>
                  <a:txBody>
                    <a:bodyPr/>
                    <a:lstStyle/>
                    <a:p>
                      <a:pPr algn="ctr" fontAlgn="b"/>
                      <a:r>
                        <a:rPr lang="en-AU" sz="1600" b="1" u="none" strike="noStrike" dirty="0">
                          <a:solidFill>
                            <a:schemeClr val="bg1"/>
                          </a:solidFill>
                          <a:effectLst/>
                        </a:rPr>
                        <a:t>Time in Air (s)</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b"/>
                      <a:r>
                        <a:rPr lang="en-AU" sz="1600" u="none" strike="noStrike" dirty="0">
                          <a:effectLst/>
                        </a:rPr>
                        <a:t>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95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b"/>
                      <a:r>
                        <a:rPr lang="en-AU" sz="1600" u="none" strike="noStrike" dirty="0">
                          <a:effectLst/>
                        </a:rPr>
                        <a:t>2</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180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1381304"/>
                  </a:ext>
                </a:extLst>
              </a:tr>
              <a:tr h="190500">
                <a:tc>
                  <a:txBody>
                    <a:bodyPr/>
                    <a:lstStyle/>
                    <a:p>
                      <a:pPr algn="ctr" fontAlgn="b"/>
                      <a:r>
                        <a:rPr lang="en-AU" sz="1600" u="none" strike="noStrike" dirty="0">
                          <a:effectLst/>
                        </a:rPr>
                        <a:t>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256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b"/>
                      <a:r>
                        <a:rPr lang="en-AU" sz="1600" u="none" strike="noStrike">
                          <a:effectLst/>
                        </a:rPr>
                        <a:t>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322</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0555235"/>
                  </a:ext>
                </a:extLst>
              </a:tr>
              <a:tr h="190500">
                <a:tc>
                  <a:txBody>
                    <a:bodyPr/>
                    <a:lstStyle/>
                    <a:p>
                      <a:pPr algn="ctr" fontAlgn="b"/>
                      <a:r>
                        <a:rPr lang="en-AU" sz="1600" u="none" strike="noStrike" dirty="0">
                          <a:effectLst/>
                        </a:rPr>
                        <a:t>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377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b"/>
                      <a:r>
                        <a:rPr lang="en-AU" sz="1600" u="none" strike="noStrike">
                          <a:effectLst/>
                        </a:rPr>
                        <a:t>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423</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1233007"/>
                  </a:ext>
                </a:extLst>
              </a:tr>
              <a:tr h="190500">
                <a:tc>
                  <a:txBody>
                    <a:bodyPr/>
                    <a:lstStyle/>
                    <a:p>
                      <a:pPr algn="ctr" fontAlgn="b"/>
                      <a:r>
                        <a:rPr lang="en-AU" sz="1600" u="none" strike="noStrike" dirty="0">
                          <a:effectLst/>
                        </a:rPr>
                        <a:t>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460</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b"/>
                      <a:r>
                        <a:rPr lang="en-AU" sz="1600" u="none" strike="noStrike">
                          <a:effectLst/>
                        </a:rPr>
                        <a:t>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486</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723606"/>
                  </a:ext>
                </a:extLst>
              </a:tr>
              <a:tr h="190500">
                <a:tc>
                  <a:txBody>
                    <a:bodyPr/>
                    <a:lstStyle/>
                    <a:p>
                      <a:pPr algn="ctr" fontAlgn="b"/>
                      <a:r>
                        <a:rPr lang="en-AU" sz="1600" u="none" strike="noStrike" dirty="0">
                          <a:effectLst/>
                        </a:rPr>
                        <a:t>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b"/>
                      <a:r>
                        <a:rPr lang="en-AU" sz="1600" u="none" strike="noStrike">
                          <a:effectLst/>
                        </a:rPr>
                        <a:t>10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510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20569280"/>
                  </a:ext>
                </a:extLst>
              </a:tr>
              <a:tr h="190500">
                <a:tc>
                  <a:txBody>
                    <a:bodyPr/>
                    <a:lstStyle/>
                    <a:p>
                      <a:pPr algn="ctr" fontAlgn="b"/>
                      <a:r>
                        <a:rPr lang="en-AU" sz="1600" u="none" strike="noStrike" dirty="0">
                          <a:effectLst/>
                        </a:rPr>
                        <a:t>11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358137123"/>
                  </a:ext>
                </a:extLst>
              </a:tr>
              <a:tr h="190500">
                <a:tc>
                  <a:txBody>
                    <a:bodyPr/>
                    <a:lstStyle/>
                    <a:p>
                      <a:pPr algn="ctr" fontAlgn="b"/>
                      <a:r>
                        <a:rPr lang="en-AU" sz="1600" u="none" strike="noStrike">
                          <a:effectLst/>
                        </a:rPr>
                        <a:t>12</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494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62813135"/>
                  </a:ext>
                </a:extLst>
              </a:tr>
              <a:tr h="190500">
                <a:tc>
                  <a:txBody>
                    <a:bodyPr/>
                    <a:lstStyle/>
                    <a:p>
                      <a:pPr algn="ctr" fontAlgn="b"/>
                      <a:r>
                        <a:rPr lang="en-AU" sz="1600" u="none" strike="noStrike" dirty="0">
                          <a:effectLst/>
                        </a:rPr>
                        <a:t>13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471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661417859"/>
                  </a:ext>
                </a:extLst>
              </a:tr>
              <a:tr h="190500">
                <a:tc>
                  <a:txBody>
                    <a:bodyPr/>
                    <a:lstStyle/>
                    <a:p>
                      <a:pPr algn="ctr" fontAlgn="b"/>
                      <a:r>
                        <a:rPr lang="en-AU" sz="1600" u="none" strike="noStrike">
                          <a:effectLst/>
                        </a:rPr>
                        <a:t>14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439</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6143358"/>
                  </a:ext>
                </a:extLst>
              </a:tr>
              <a:tr h="190500">
                <a:tc>
                  <a:txBody>
                    <a:bodyPr/>
                    <a:lstStyle/>
                    <a:p>
                      <a:pPr algn="ctr" fontAlgn="b"/>
                      <a:r>
                        <a:rPr lang="en-AU" sz="1600" u="none" strike="noStrike" dirty="0">
                          <a:effectLst/>
                        </a:rPr>
                        <a:t>15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396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46555563"/>
                  </a:ext>
                </a:extLst>
              </a:tr>
              <a:tr h="190500">
                <a:tc>
                  <a:txBody>
                    <a:bodyPr/>
                    <a:lstStyle/>
                    <a:p>
                      <a:pPr algn="ctr" fontAlgn="b"/>
                      <a:r>
                        <a:rPr lang="en-AU" sz="1600" u="none" strike="noStrike">
                          <a:effectLst/>
                        </a:rPr>
                        <a:t>16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344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4934100"/>
                  </a:ext>
                </a:extLst>
              </a:tr>
              <a:tr h="190500">
                <a:tc>
                  <a:txBody>
                    <a:bodyPr/>
                    <a:lstStyle/>
                    <a:p>
                      <a:pPr algn="ctr" fontAlgn="b"/>
                      <a:r>
                        <a:rPr lang="en-AU" sz="1600" u="none" strike="noStrike" dirty="0">
                          <a:effectLst/>
                        </a:rPr>
                        <a:t>17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282</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265210077"/>
                  </a:ext>
                </a:extLst>
              </a:tr>
              <a:tr h="190500">
                <a:tc>
                  <a:txBody>
                    <a:bodyPr/>
                    <a:lstStyle/>
                    <a:p>
                      <a:pPr algn="ctr" fontAlgn="b"/>
                      <a:r>
                        <a:rPr lang="en-AU" sz="1600" u="none" strike="noStrike">
                          <a:effectLst/>
                        </a:rPr>
                        <a:t>18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211</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7196488"/>
                  </a:ext>
                </a:extLst>
              </a:tr>
              <a:tr h="190500">
                <a:tc>
                  <a:txBody>
                    <a:bodyPr/>
                    <a:lstStyle/>
                    <a:p>
                      <a:pPr algn="ctr" fontAlgn="b"/>
                      <a:r>
                        <a:rPr lang="en-AU" sz="1600" u="none" strike="noStrike" dirty="0">
                          <a:effectLst/>
                        </a:rPr>
                        <a:t>19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129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710944768"/>
                  </a:ext>
                </a:extLst>
              </a:tr>
              <a:tr h="190500">
                <a:tc>
                  <a:txBody>
                    <a:bodyPr/>
                    <a:lstStyle/>
                    <a:p>
                      <a:pPr algn="ctr" fontAlgn="b"/>
                      <a:r>
                        <a:rPr lang="en-AU" sz="1600" u="none" strike="noStrike">
                          <a:effectLst/>
                        </a:rPr>
                        <a:t>20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dirty="0">
                          <a:effectLst/>
                        </a:rPr>
                        <a:t>38</a:t>
                      </a:r>
                      <a:endParaRPr lang="en-AU"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6499987"/>
                  </a:ext>
                </a:extLst>
              </a:tr>
            </a:tbl>
          </a:graphicData>
        </a:graphic>
      </p:graphicFrame>
      <p:graphicFrame>
        <p:nvGraphicFramePr>
          <p:cNvPr id="5" name="Chart 4">
            <a:extLst>
              <a:ext uri="{FF2B5EF4-FFF2-40B4-BE49-F238E27FC236}">
                <a16:creationId xmlns:a16="http://schemas.microsoft.com/office/drawing/2014/main" id="{00EC9021-772E-8284-517A-5DEECC89F01A}"/>
              </a:ext>
            </a:extLst>
          </p:cNvPr>
          <p:cNvGraphicFramePr>
            <a:graphicFrameLocks/>
          </p:cNvGraphicFramePr>
          <p:nvPr>
            <p:extLst>
              <p:ext uri="{D42A27DB-BD31-4B8C-83A1-F6EECF244321}">
                <p14:modId xmlns:p14="http://schemas.microsoft.com/office/powerpoint/2010/main" val="1945545055"/>
              </p:ext>
            </p:extLst>
          </p:nvPr>
        </p:nvGraphicFramePr>
        <p:xfrm>
          <a:off x="2152357" y="3922081"/>
          <a:ext cx="6467987" cy="27207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3999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Graphing</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interpret a graph</a:t>
            </a:r>
          </a:p>
          <a:p>
            <a:pPr marL="457200" indent="-457200">
              <a:buFont typeface="Arial" panose="020B0604020202020204" pitchFamily="34" charset="0"/>
              <a:buChar char="•"/>
            </a:pPr>
            <a:r>
              <a:rPr lang="en-US" b="0" dirty="0"/>
              <a:t>I can identify what graph type is needed for qualitative or quantitative data</a:t>
            </a:r>
          </a:p>
          <a:p>
            <a:pPr marL="457200" indent="-457200">
              <a:buFont typeface="Arial" panose="020B0604020202020204" pitchFamily="34" charset="0"/>
              <a:buChar char="•"/>
            </a:pPr>
            <a:r>
              <a:rPr lang="en-AU" b="0" dirty="0"/>
              <a:t>I can </a:t>
            </a:r>
            <a:r>
              <a:rPr lang="en-US" b="0" dirty="0"/>
              <a:t>label and title graphs appropriately</a:t>
            </a:r>
          </a:p>
        </p:txBody>
      </p:sp>
    </p:spTree>
    <p:extLst>
      <p:ext uri="{BB962C8B-B14F-4D97-AF65-F5344CB8AC3E}">
        <p14:creationId xmlns:p14="http://schemas.microsoft.com/office/powerpoint/2010/main" val="2597351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C71212-5520-402B-EF99-4758257AD123}"/>
              </a:ext>
            </a:extLst>
          </p:cNvPr>
          <p:cNvSpPr>
            <a:spLocks noGrp="1"/>
          </p:cNvSpPr>
          <p:nvPr>
            <p:ph type="body" sz="quarter" idx="10"/>
          </p:nvPr>
        </p:nvSpPr>
        <p:spPr/>
        <p:txBody>
          <a:bodyPr>
            <a:noAutofit/>
          </a:bodyPr>
          <a:lstStyle/>
          <a:p>
            <a:r>
              <a:rPr lang="en-AU" dirty="0"/>
              <a:t>Tips to writing a good method:</a:t>
            </a:r>
          </a:p>
          <a:p>
            <a:endParaRPr lang="en-AU" dirty="0"/>
          </a:p>
          <a:p>
            <a:pPr marL="514350" indent="-514350">
              <a:buFont typeface="+mj-lt"/>
              <a:buAutoNum type="arabicPeriod"/>
            </a:pPr>
            <a:r>
              <a:rPr lang="en-AU" dirty="0"/>
              <a:t>Keep it clear and concise</a:t>
            </a:r>
          </a:p>
          <a:p>
            <a:pPr marL="514350" indent="-514350">
              <a:buFont typeface="+mj-lt"/>
              <a:buAutoNum type="arabicPeriod"/>
            </a:pPr>
            <a:r>
              <a:rPr lang="en-AU" dirty="0"/>
              <a:t>Everything should be written in past tense</a:t>
            </a:r>
          </a:p>
          <a:p>
            <a:pPr marL="514350" indent="-514350">
              <a:buFont typeface="+mj-lt"/>
              <a:buAutoNum type="arabicPeriod"/>
            </a:pPr>
            <a:r>
              <a:rPr lang="en-AU" dirty="0"/>
              <a:t>Make it step-by-step, in order of how you did it!</a:t>
            </a:r>
          </a:p>
          <a:p>
            <a:pPr marL="514350" indent="-514350">
              <a:buFont typeface="+mj-lt"/>
              <a:buAutoNum type="arabicPeriod"/>
            </a:pPr>
            <a:endParaRPr lang="en-AU" dirty="0"/>
          </a:p>
          <a:p>
            <a:r>
              <a:rPr lang="en-AU" dirty="0"/>
              <a:t>A method is a set of instructions that someone </a:t>
            </a:r>
            <a:r>
              <a:rPr lang="en-AU" u="sng" dirty="0"/>
              <a:t>has</a:t>
            </a:r>
            <a:r>
              <a:rPr lang="en-AU" dirty="0"/>
              <a:t> followed, which is why it needs to be in the past tense.</a:t>
            </a:r>
          </a:p>
        </p:txBody>
      </p:sp>
      <p:sp>
        <p:nvSpPr>
          <p:cNvPr id="3" name="Rectangle 2">
            <a:extLst>
              <a:ext uri="{FF2B5EF4-FFF2-40B4-BE49-F238E27FC236}">
                <a16:creationId xmlns:a16="http://schemas.microsoft.com/office/drawing/2014/main" id="{E0979720-0DA1-9542-AD0A-0BE931CF2E68}"/>
              </a:ext>
            </a:extLst>
          </p:cNvPr>
          <p:cNvSpPr/>
          <p:nvPr/>
        </p:nvSpPr>
        <p:spPr>
          <a:xfrm>
            <a:off x="2286000" y="1737359"/>
            <a:ext cx="963637"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8C111A77-D14B-5C48-FFC1-4EF0DBC55068}"/>
              </a:ext>
            </a:extLst>
          </p:cNvPr>
          <p:cNvSpPr/>
          <p:nvPr/>
        </p:nvSpPr>
        <p:spPr>
          <a:xfrm>
            <a:off x="4042117" y="1737359"/>
            <a:ext cx="1472418"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B2E93AEF-5A16-AF49-DAF5-81FAFE48C2F5}"/>
              </a:ext>
            </a:extLst>
          </p:cNvPr>
          <p:cNvSpPr/>
          <p:nvPr/>
        </p:nvSpPr>
        <p:spPr>
          <a:xfrm>
            <a:off x="6309360" y="2248485"/>
            <a:ext cx="766690"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5F1A3AC9-2B9C-0ECB-103A-3C39AF97DD21}"/>
              </a:ext>
            </a:extLst>
          </p:cNvPr>
          <p:cNvSpPr/>
          <p:nvPr/>
        </p:nvSpPr>
        <p:spPr>
          <a:xfrm>
            <a:off x="2368061" y="2740854"/>
            <a:ext cx="2196905"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BFFBC445-BFF7-C416-1640-2CE2D5AB17A6}"/>
              </a:ext>
            </a:extLst>
          </p:cNvPr>
          <p:cNvSpPr/>
          <p:nvPr/>
        </p:nvSpPr>
        <p:spPr>
          <a:xfrm>
            <a:off x="5132363" y="2740853"/>
            <a:ext cx="963637"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450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dirty="0"/>
              <a:t>Observation</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lstStyle/>
          <a:p>
            <a:r>
              <a:rPr lang="en-AU" dirty="0"/>
              <a:t>Using our senses</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lstStyle/>
          <a:p>
            <a:r>
              <a:rPr lang="en-AU" dirty="0"/>
              <a:t>Inference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dirty="0"/>
              <a:t>What we think is happening</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lstStyle/>
          <a:p>
            <a:r>
              <a:rPr lang="en-AU" dirty="0"/>
              <a:t>Data</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77500" lnSpcReduction="20000"/>
          </a:bodyPr>
          <a:lstStyle/>
          <a:p>
            <a:r>
              <a:rPr lang="en-AU" dirty="0"/>
              <a:t>Information from the experiment</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lstStyle/>
          <a:p>
            <a:r>
              <a:rPr lang="en-AU" dirty="0"/>
              <a:t>Aim</a:t>
            </a:r>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normAutofit fontScale="77500" lnSpcReduction="20000"/>
          </a:bodyPr>
          <a:lstStyle/>
          <a:p>
            <a:r>
              <a:rPr lang="en-AU" dirty="0"/>
              <a:t>Why we’re doing an experiment</a:t>
            </a:r>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lstStyle/>
          <a:p>
            <a:r>
              <a:rPr lang="en-AU" dirty="0"/>
              <a:t>Method</a:t>
            </a:r>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normAutofit fontScale="77500" lnSpcReduction="20000"/>
          </a:bodyPr>
          <a:lstStyle/>
          <a:p>
            <a:r>
              <a:rPr lang="en-AU" dirty="0"/>
              <a:t>What somebody did in an experiment</a:t>
            </a:r>
          </a:p>
        </p:txBody>
      </p:sp>
    </p:spTree>
    <p:extLst>
      <p:ext uri="{BB962C8B-B14F-4D97-AF65-F5344CB8AC3E}">
        <p14:creationId xmlns:p14="http://schemas.microsoft.com/office/powerpoint/2010/main" val="53847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dirty="0"/>
              <a:t>Variable</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normAutofit fontScale="77500" lnSpcReduction="20000"/>
          </a:bodyPr>
          <a:lstStyle/>
          <a:p>
            <a:r>
              <a:rPr lang="en-AU" dirty="0"/>
              <a:t>Any thing that can affect the experiment</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normAutofit fontScale="77500" lnSpcReduction="20000"/>
          </a:bodyPr>
          <a:lstStyle/>
          <a:p>
            <a:r>
              <a:rPr lang="en-AU" dirty="0"/>
              <a:t>Independent Variable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dirty="0"/>
              <a:t>What we purposefully change</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normAutofit fontScale="77500" lnSpcReduction="20000"/>
          </a:bodyPr>
          <a:lstStyle/>
          <a:p>
            <a:r>
              <a:rPr lang="en-AU" dirty="0"/>
              <a:t>Dependent Variable</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92500"/>
          </a:bodyPr>
          <a:lstStyle/>
          <a:p>
            <a:r>
              <a:rPr lang="en-AU" dirty="0"/>
              <a:t>What is measured</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normAutofit fontScale="77500" lnSpcReduction="20000"/>
          </a:bodyPr>
          <a:lstStyle/>
          <a:p>
            <a:r>
              <a:rPr lang="en-AU" dirty="0"/>
              <a:t>Controlled Variable</a:t>
            </a:r>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normAutofit fontScale="77500" lnSpcReduction="20000"/>
          </a:bodyPr>
          <a:lstStyle/>
          <a:p>
            <a:r>
              <a:rPr lang="en-AU" dirty="0"/>
              <a:t>What is kept the same</a:t>
            </a:r>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lstStyle/>
          <a:p>
            <a:r>
              <a:rPr lang="en-AU" dirty="0"/>
              <a:t>Hypothesis</a:t>
            </a:r>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normAutofit fontScale="77500" lnSpcReduction="20000"/>
          </a:bodyPr>
          <a:lstStyle/>
          <a:p>
            <a:r>
              <a:rPr lang="en-AU" dirty="0"/>
              <a:t>What we expect to happen</a:t>
            </a:r>
          </a:p>
        </p:txBody>
      </p:sp>
    </p:spTree>
    <p:extLst>
      <p:ext uri="{BB962C8B-B14F-4D97-AF65-F5344CB8AC3E}">
        <p14:creationId xmlns:p14="http://schemas.microsoft.com/office/powerpoint/2010/main" val="217566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Graphing</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interpret a graph</a:t>
            </a:r>
          </a:p>
          <a:p>
            <a:pPr marL="457200" indent="-457200">
              <a:buFont typeface="Arial" panose="020B0604020202020204" pitchFamily="34" charset="0"/>
              <a:buChar char="•"/>
            </a:pPr>
            <a:r>
              <a:rPr lang="en-US" b="0" dirty="0"/>
              <a:t>I can identify what graph type is needed for qualitative or quantitative data</a:t>
            </a:r>
          </a:p>
          <a:p>
            <a:pPr marL="457200" indent="-457200">
              <a:buFont typeface="Arial" panose="020B0604020202020204" pitchFamily="34" charset="0"/>
              <a:buChar char="•"/>
            </a:pPr>
            <a:r>
              <a:rPr lang="en-AU" b="0" dirty="0"/>
              <a:t>I can </a:t>
            </a:r>
            <a:r>
              <a:rPr lang="en-US" b="0" dirty="0"/>
              <a:t>label and title graphs appropriately</a:t>
            </a:r>
          </a:p>
        </p:txBody>
      </p:sp>
    </p:spTree>
    <p:extLst>
      <p:ext uri="{BB962C8B-B14F-4D97-AF65-F5344CB8AC3E}">
        <p14:creationId xmlns:p14="http://schemas.microsoft.com/office/powerpoint/2010/main" val="342537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a:t>
            </a:r>
            <a:r>
              <a:rPr lang="en-US" dirty="0"/>
              <a:t>interpret a graph</a:t>
            </a:r>
          </a:p>
        </p:txBody>
      </p:sp>
      <p:grpSp>
        <p:nvGrpSpPr>
          <p:cNvPr id="4" name="Group 3">
            <a:extLst>
              <a:ext uri="{FF2B5EF4-FFF2-40B4-BE49-F238E27FC236}">
                <a16:creationId xmlns:a16="http://schemas.microsoft.com/office/drawing/2014/main" id="{27860C06-0A11-228F-7A2E-7BE14233DD57}"/>
              </a:ext>
            </a:extLst>
          </p:cNvPr>
          <p:cNvGrpSpPr/>
          <p:nvPr/>
        </p:nvGrpSpPr>
        <p:grpSpPr>
          <a:xfrm>
            <a:off x="295275" y="1099900"/>
            <a:ext cx="11461161" cy="2428186"/>
            <a:chOff x="417546" y="4118846"/>
            <a:chExt cx="11461161" cy="6009349"/>
          </a:xfrm>
        </p:grpSpPr>
        <p:sp>
          <p:nvSpPr>
            <p:cNvPr id="5" name="Rectangle 4">
              <a:extLst>
                <a:ext uri="{FF2B5EF4-FFF2-40B4-BE49-F238E27FC236}">
                  <a16:creationId xmlns:a16="http://schemas.microsoft.com/office/drawing/2014/main" id="{E8CC9527-6A49-55A2-F90A-18BC4EC45427}"/>
                </a:ext>
              </a:extLst>
            </p:cNvPr>
            <p:cNvSpPr/>
            <p:nvPr/>
          </p:nvSpPr>
          <p:spPr>
            <a:xfrm>
              <a:off x="419101" y="4130933"/>
              <a:ext cx="11459606" cy="599726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526F5924-2FA0-8DC0-CF57-0D4565B78E28}"/>
                </a:ext>
              </a:extLst>
            </p:cNvPr>
            <p:cNvSpPr/>
            <p:nvPr/>
          </p:nvSpPr>
          <p:spPr>
            <a:xfrm>
              <a:off x="417546" y="4118846"/>
              <a:ext cx="530884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BCA58"/>
                  </a:solidFill>
                </a:rPr>
                <a:t>Think – Pair – Share</a:t>
              </a:r>
              <a:endParaRPr lang="en-AU" sz="2800" b="1" dirty="0">
                <a:solidFill>
                  <a:srgbClr val="FBCA58"/>
                </a:solidFill>
              </a:endParaRPr>
            </a:p>
          </p:txBody>
        </p:sp>
        <p:sp>
          <p:nvSpPr>
            <p:cNvPr id="7" name="TextBox 6">
              <a:extLst>
                <a:ext uri="{FF2B5EF4-FFF2-40B4-BE49-F238E27FC236}">
                  <a16:creationId xmlns:a16="http://schemas.microsoft.com/office/drawing/2014/main" id="{88BC8FD3-27DD-97E1-9BD4-9E0D35C14ED1}"/>
                </a:ext>
              </a:extLst>
            </p:cNvPr>
            <p:cNvSpPr txBox="1"/>
            <p:nvPr/>
          </p:nvSpPr>
          <p:spPr>
            <a:xfrm>
              <a:off x="419100" y="5154266"/>
              <a:ext cx="11459606" cy="4731312"/>
            </a:xfrm>
            <a:prstGeom prst="rect">
              <a:avLst/>
            </a:prstGeom>
            <a:noFill/>
            <a:ln>
              <a:noFill/>
            </a:ln>
          </p:spPr>
          <p:txBody>
            <a:bodyPr wrap="square" rtlCol="0" anchor="t" anchorCtr="0">
              <a:normAutofit fontScale="85000" lnSpcReduction="20000"/>
            </a:bodyPr>
            <a:lstStyle/>
            <a:p>
              <a:pPr algn="ctr"/>
              <a:r>
                <a:rPr lang="en-US" sz="2800" b="1" dirty="0">
                  <a:latin typeface="Century Gothic" panose="020B0502020202020204" pitchFamily="34" charset="0"/>
                  <a:cs typeface="Futura Medium" panose="020B0602020204020303" pitchFamily="34" charset="-79"/>
                </a:rPr>
                <a:t>Are there any times that you have used, or seen someone use, pictures to describe something when words weren’t going to help?</a:t>
              </a:r>
            </a:p>
            <a:p>
              <a:pPr algn="l"/>
              <a:endParaRPr lang="en-US" sz="2800" dirty="0">
                <a:latin typeface="Century Gothic" panose="020B0502020202020204" pitchFamily="34" charset="0"/>
                <a:cs typeface="Futura Medium" panose="020B0602020204020303" pitchFamily="34" charset="-79"/>
              </a:endParaRPr>
            </a:p>
            <a:p>
              <a:pPr marL="514350" indent="-514350" algn="l">
                <a:buAutoNum type="arabicPeriod"/>
              </a:pPr>
              <a:r>
                <a:rPr lang="en-US" sz="2800" dirty="0">
                  <a:latin typeface="Century Gothic" panose="020B0502020202020204" pitchFamily="34" charset="0"/>
                  <a:cs typeface="Futura Medium" panose="020B0602020204020303" pitchFamily="34" charset="-79"/>
                </a:rPr>
                <a:t>Think about your answer quietly</a:t>
              </a:r>
            </a:p>
            <a:p>
              <a:pPr marL="514350" indent="-514350" algn="l">
                <a:buAutoNum type="arabicPeriod"/>
              </a:pPr>
              <a:r>
                <a:rPr lang="en-US" sz="2800" dirty="0">
                  <a:latin typeface="Century Gothic" panose="020B0502020202020204" pitchFamily="34" charset="0"/>
                  <a:cs typeface="Futura Medium" panose="020B0602020204020303" pitchFamily="34" charset="-79"/>
                </a:rPr>
                <a:t>When instructed, share with a partner</a:t>
              </a:r>
            </a:p>
            <a:p>
              <a:pPr marL="514350" indent="-514350" algn="l">
                <a:buAutoNum type="arabicPeriod"/>
              </a:pPr>
              <a:r>
                <a:rPr lang="en-US" sz="2800" dirty="0">
                  <a:latin typeface="Century Gothic" panose="020B0502020202020204" pitchFamily="34" charset="0"/>
                  <a:cs typeface="Futura Medium" panose="020B0602020204020303" pitchFamily="34" charset="-79"/>
                </a:rPr>
                <a:t>When asked, share with the class.</a:t>
              </a:r>
            </a:p>
          </p:txBody>
        </p:sp>
      </p:grpSp>
      <p:pic>
        <p:nvPicPr>
          <p:cNvPr id="1026" name="Picture 2" descr="Research into Information Graphics – Personal Project">
            <a:extLst>
              <a:ext uri="{FF2B5EF4-FFF2-40B4-BE49-F238E27FC236}">
                <a16:creationId xmlns:a16="http://schemas.microsoft.com/office/drawing/2014/main" id="{F17A55D1-84E2-F5CA-DF39-6A5656B86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412" y="4563431"/>
            <a:ext cx="2657475" cy="1724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ting Bar Graphs | Reading Rockets">
            <a:extLst>
              <a:ext uri="{FF2B5EF4-FFF2-40B4-BE49-F238E27FC236}">
                <a16:creationId xmlns:a16="http://schemas.microsoft.com/office/drawing/2014/main" id="{BC66AB12-82A8-F617-6AD4-47DA47B68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02" y="3718052"/>
            <a:ext cx="240982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perimental technique- presenting data in graphs-line of best fit">
            <a:extLst>
              <a:ext uri="{FF2B5EF4-FFF2-40B4-BE49-F238E27FC236}">
                <a16:creationId xmlns:a16="http://schemas.microsoft.com/office/drawing/2014/main" id="{3D794C50-FC1B-6128-E4AF-DDAADA8F1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2573" y="3848440"/>
            <a:ext cx="2028825" cy="22574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nstructing a best fit line">
            <a:extLst>
              <a:ext uri="{FF2B5EF4-FFF2-40B4-BE49-F238E27FC236}">
                <a16:creationId xmlns:a16="http://schemas.microsoft.com/office/drawing/2014/main" id="{F6446413-4A38-DA19-CD96-C2B8F698B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0100" y="3543079"/>
            <a:ext cx="3586488" cy="242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6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Often, it makes sense to interpret data from a graph. We do this because it is easier to look for trends and summarise results with a graph than a table of numbers!</a:t>
            </a:r>
          </a:p>
          <a:p>
            <a:endParaRPr lang="en-AU" dirty="0"/>
          </a:p>
          <a:p>
            <a:r>
              <a:rPr lang="en-AU" dirty="0"/>
              <a:t>Consider which is easier to read – this table of results, or this graph:</a:t>
            </a:r>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extLst>
              <p:ext uri="{D42A27DB-BD31-4B8C-83A1-F6EECF244321}">
                <p14:modId xmlns:p14="http://schemas.microsoft.com/office/powerpoint/2010/main" val="3707193348"/>
              </p:ext>
            </p:extLst>
          </p:nvPr>
        </p:nvGraphicFramePr>
        <p:xfrm>
          <a:off x="9778706" y="339676"/>
          <a:ext cx="2073325" cy="5564505"/>
        </p:xfrm>
        <a:graphic>
          <a:graphicData uri="http://schemas.openxmlformats.org/drawingml/2006/table">
            <a:tbl>
              <a:tblPr>
                <a:tableStyleId>{5C22544A-7EE6-4342-B048-85BDC9FD1C3A}</a:tableStyleId>
              </a:tblPr>
              <a:tblGrid>
                <a:gridCol w="1044649">
                  <a:extLst>
                    <a:ext uri="{9D8B030D-6E8A-4147-A177-3AD203B41FA5}">
                      <a16:colId xmlns:a16="http://schemas.microsoft.com/office/drawing/2014/main" val="1339715636"/>
                    </a:ext>
                  </a:extLst>
                </a:gridCol>
                <a:gridCol w="1028676">
                  <a:extLst>
                    <a:ext uri="{9D8B030D-6E8A-4147-A177-3AD203B41FA5}">
                      <a16:colId xmlns:a16="http://schemas.microsoft.com/office/drawing/2014/main" val="1344635262"/>
                    </a:ext>
                  </a:extLst>
                </a:gridCol>
              </a:tblGrid>
              <a:tr h="190500">
                <a:tc>
                  <a:txBody>
                    <a:bodyPr/>
                    <a:lstStyle/>
                    <a:p>
                      <a:pPr algn="ctr" fontAlgn="b"/>
                      <a:r>
                        <a:rPr lang="en-AU" sz="1600" b="1" u="none" strike="noStrike" dirty="0">
                          <a:solidFill>
                            <a:schemeClr val="bg1"/>
                          </a:solidFill>
                          <a:effectLst/>
                        </a:rPr>
                        <a:t>Time in Air (s)</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b"/>
                      <a:r>
                        <a:rPr lang="en-AU" sz="1600" u="none" strike="noStrike" dirty="0">
                          <a:effectLst/>
                        </a:rPr>
                        <a:t>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95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b"/>
                      <a:r>
                        <a:rPr lang="en-AU" sz="1600" u="none" strike="noStrike" dirty="0">
                          <a:effectLst/>
                        </a:rPr>
                        <a:t>2</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180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1381304"/>
                  </a:ext>
                </a:extLst>
              </a:tr>
              <a:tr h="190500">
                <a:tc>
                  <a:txBody>
                    <a:bodyPr/>
                    <a:lstStyle/>
                    <a:p>
                      <a:pPr algn="ctr" fontAlgn="b"/>
                      <a:r>
                        <a:rPr lang="en-AU" sz="1600" u="none" strike="noStrike" dirty="0">
                          <a:effectLst/>
                        </a:rPr>
                        <a:t>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256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b"/>
                      <a:r>
                        <a:rPr lang="en-AU" sz="1600" u="none" strike="noStrike">
                          <a:effectLst/>
                        </a:rPr>
                        <a:t>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322</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0555235"/>
                  </a:ext>
                </a:extLst>
              </a:tr>
              <a:tr h="190500">
                <a:tc>
                  <a:txBody>
                    <a:bodyPr/>
                    <a:lstStyle/>
                    <a:p>
                      <a:pPr algn="ctr" fontAlgn="b"/>
                      <a:r>
                        <a:rPr lang="en-AU" sz="1600" u="none" strike="noStrike" dirty="0">
                          <a:effectLst/>
                        </a:rPr>
                        <a:t>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377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b"/>
                      <a:r>
                        <a:rPr lang="en-AU" sz="1600" u="none" strike="noStrike">
                          <a:effectLst/>
                        </a:rPr>
                        <a:t>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423</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1233007"/>
                  </a:ext>
                </a:extLst>
              </a:tr>
              <a:tr h="190500">
                <a:tc>
                  <a:txBody>
                    <a:bodyPr/>
                    <a:lstStyle/>
                    <a:p>
                      <a:pPr algn="ctr" fontAlgn="b"/>
                      <a:r>
                        <a:rPr lang="en-AU" sz="1600" u="none" strike="noStrike" dirty="0">
                          <a:effectLst/>
                        </a:rPr>
                        <a:t>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460</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b"/>
                      <a:r>
                        <a:rPr lang="en-AU" sz="1600" u="none" strike="noStrike">
                          <a:effectLst/>
                        </a:rPr>
                        <a:t>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486</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723606"/>
                  </a:ext>
                </a:extLst>
              </a:tr>
              <a:tr h="190500">
                <a:tc>
                  <a:txBody>
                    <a:bodyPr/>
                    <a:lstStyle/>
                    <a:p>
                      <a:pPr algn="ctr" fontAlgn="b"/>
                      <a:r>
                        <a:rPr lang="en-AU" sz="1600" u="none" strike="noStrike" dirty="0">
                          <a:effectLst/>
                        </a:rPr>
                        <a:t>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b"/>
                      <a:r>
                        <a:rPr lang="en-AU" sz="1600" u="none" strike="noStrike">
                          <a:effectLst/>
                        </a:rPr>
                        <a:t>10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510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20569280"/>
                  </a:ext>
                </a:extLst>
              </a:tr>
              <a:tr h="190500">
                <a:tc>
                  <a:txBody>
                    <a:bodyPr/>
                    <a:lstStyle/>
                    <a:p>
                      <a:pPr algn="ctr" fontAlgn="b"/>
                      <a:r>
                        <a:rPr lang="en-AU" sz="1600" u="none" strike="noStrike" dirty="0">
                          <a:effectLst/>
                        </a:rPr>
                        <a:t>11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358137123"/>
                  </a:ext>
                </a:extLst>
              </a:tr>
              <a:tr h="190500">
                <a:tc>
                  <a:txBody>
                    <a:bodyPr/>
                    <a:lstStyle/>
                    <a:p>
                      <a:pPr algn="ctr" fontAlgn="b"/>
                      <a:r>
                        <a:rPr lang="en-AU" sz="1600" u="none" strike="noStrike">
                          <a:effectLst/>
                        </a:rPr>
                        <a:t>12</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494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62813135"/>
                  </a:ext>
                </a:extLst>
              </a:tr>
              <a:tr h="190500">
                <a:tc>
                  <a:txBody>
                    <a:bodyPr/>
                    <a:lstStyle/>
                    <a:p>
                      <a:pPr algn="ctr" fontAlgn="b"/>
                      <a:r>
                        <a:rPr lang="en-AU" sz="1600" u="none" strike="noStrike" dirty="0">
                          <a:effectLst/>
                        </a:rPr>
                        <a:t>13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471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661417859"/>
                  </a:ext>
                </a:extLst>
              </a:tr>
              <a:tr h="190500">
                <a:tc>
                  <a:txBody>
                    <a:bodyPr/>
                    <a:lstStyle/>
                    <a:p>
                      <a:pPr algn="ctr" fontAlgn="b"/>
                      <a:r>
                        <a:rPr lang="en-AU" sz="1600" u="none" strike="noStrike">
                          <a:effectLst/>
                        </a:rPr>
                        <a:t>14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439</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6143358"/>
                  </a:ext>
                </a:extLst>
              </a:tr>
              <a:tr h="190500">
                <a:tc>
                  <a:txBody>
                    <a:bodyPr/>
                    <a:lstStyle/>
                    <a:p>
                      <a:pPr algn="ctr" fontAlgn="b"/>
                      <a:r>
                        <a:rPr lang="en-AU" sz="1600" u="none" strike="noStrike" dirty="0">
                          <a:effectLst/>
                        </a:rPr>
                        <a:t>15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396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46555563"/>
                  </a:ext>
                </a:extLst>
              </a:tr>
              <a:tr h="190500">
                <a:tc>
                  <a:txBody>
                    <a:bodyPr/>
                    <a:lstStyle/>
                    <a:p>
                      <a:pPr algn="ctr" fontAlgn="b"/>
                      <a:r>
                        <a:rPr lang="en-AU" sz="1600" u="none" strike="noStrike">
                          <a:effectLst/>
                        </a:rPr>
                        <a:t>16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344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4934100"/>
                  </a:ext>
                </a:extLst>
              </a:tr>
              <a:tr h="190500">
                <a:tc>
                  <a:txBody>
                    <a:bodyPr/>
                    <a:lstStyle/>
                    <a:p>
                      <a:pPr algn="ctr" fontAlgn="b"/>
                      <a:r>
                        <a:rPr lang="en-AU" sz="1600" u="none" strike="noStrike" dirty="0">
                          <a:effectLst/>
                        </a:rPr>
                        <a:t>17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282</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265210077"/>
                  </a:ext>
                </a:extLst>
              </a:tr>
              <a:tr h="190500">
                <a:tc>
                  <a:txBody>
                    <a:bodyPr/>
                    <a:lstStyle/>
                    <a:p>
                      <a:pPr algn="ctr" fontAlgn="b"/>
                      <a:r>
                        <a:rPr lang="en-AU" sz="1600" u="none" strike="noStrike">
                          <a:effectLst/>
                        </a:rPr>
                        <a:t>18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211</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7196488"/>
                  </a:ext>
                </a:extLst>
              </a:tr>
              <a:tr h="190500">
                <a:tc>
                  <a:txBody>
                    <a:bodyPr/>
                    <a:lstStyle/>
                    <a:p>
                      <a:pPr algn="ctr" fontAlgn="b"/>
                      <a:r>
                        <a:rPr lang="en-AU" sz="1600" u="none" strike="noStrike" dirty="0">
                          <a:effectLst/>
                        </a:rPr>
                        <a:t>19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129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710944768"/>
                  </a:ext>
                </a:extLst>
              </a:tr>
              <a:tr h="190500">
                <a:tc>
                  <a:txBody>
                    <a:bodyPr/>
                    <a:lstStyle/>
                    <a:p>
                      <a:pPr algn="ctr" fontAlgn="b"/>
                      <a:r>
                        <a:rPr lang="en-AU" sz="1600" u="none" strike="noStrike">
                          <a:effectLst/>
                        </a:rPr>
                        <a:t>20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dirty="0">
                          <a:effectLst/>
                        </a:rPr>
                        <a:t>38</a:t>
                      </a:r>
                      <a:endParaRPr lang="en-AU"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6499987"/>
                  </a:ext>
                </a:extLst>
              </a:tr>
            </a:tbl>
          </a:graphicData>
        </a:graphic>
      </p:graphicFrame>
      <p:graphicFrame>
        <p:nvGraphicFramePr>
          <p:cNvPr id="9" name="Chart 8">
            <a:extLst>
              <a:ext uri="{FF2B5EF4-FFF2-40B4-BE49-F238E27FC236}">
                <a16:creationId xmlns:a16="http://schemas.microsoft.com/office/drawing/2014/main" id="{1B61FA95-A7C9-6D8F-4F25-6D7811040FD5}"/>
              </a:ext>
            </a:extLst>
          </p:cNvPr>
          <p:cNvGraphicFramePr>
            <a:graphicFrameLocks/>
          </p:cNvGraphicFramePr>
          <p:nvPr>
            <p:extLst>
              <p:ext uri="{D42A27DB-BD31-4B8C-83A1-F6EECF244321}">
                <p14:modId xmlns:p14="http://schemas.microsoft.com/office/powerpoint/2010/main" val="1882513192"/>
              </p:ext>
            </p:extLst>
          </p:nvPr>
        </p:nvGraphicFramePr>
        <p:xfrm>
          <a:off x="2152357" y="3922081"/>
          <a:ext cx="6467987" cy="27207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8674630"/>
      </p:ext>
    </p:extLst>
  </p:cSld>
  <p:clrMapOvr>
    <a:masterClrMapping/>
  </p:clrMapOvr>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SharedWithUsers xmlns="d5c732d2-f217-444a-91d8-37c5714ca695">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34DDE6-5FCF-48C0-BE30-A40E5685F8D3}"/>
</file>

<file path=customXml/itemProps2.xml><?xml version="1.0" encoding="utf-8"?>
<ds:datastoreItem xmlns:ds="http://schemas.openxmlformats.org/officeDocument/2006/customXml" ds:itemID="{AD5BC30B-A8FB-4389-B40F-C069B6D2FAB9}">
  <ds:schemaRefs>
    <ds:schemaRef ds:uri="http://schemas.microsoft.com/office/2006/metadata/properties"/>
    <ds:schemaRef ds:uri="http://schemas.microsoft.com/office/infopath/2007/PartnerControls"/>
    <ds:schemaRef ds:uri="d5c732d2-f217-444a-91d8-37c5714ca695"/>
    <ds:schemaRef ds:uri="8f659357-f805-491c-ad0b-5621b2de6466"/>
  </ds:schemaRefs>
</ds:datastoreItem>
</file>

<file path=customXml/itemProps3.xml><?xml version="1.0" encoding="utf-8"?>
<ds:datastoreItem xmlns:ds="http://schemas.openxmlformats.org/officeDocument/2006/customXml" ds:itemID="{77F09D33-A1B5-4438-8F96-65DD717624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4411</TotalTime>
  <Words>1914</Words>
  <Application>Microsoft Office PowerPoint</Application>
  <PresentationFormat>Widescreen</PresentationFormat>
  <Paragraphs>370</Paragraphs>
  <Slides>32</Slides>
  <Notes>7</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Arial</vt:lpstr>
      <vt:lpstr>Calibri</vt:lpstr>
      <vt:lpstr>Century Gothic</vt:lpstr>
      <vt:lpstr>Futura Medium</vt:lpstr>
      <vt:lpstr>Verdana</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Michael Beards</cp:lastModifiedBy>
  <cp:revision>411</cp:revision>
  <cp:lastPrinted>2018-05-27T06:54:10Z</cp:lastPrinted>
  <dcterms:created xsi:type="dcterms:W3CDTF">2018-03-29T05:56:09Z</dcterms:created>
  <dcterms:modified xsi:type="dcterms:W3CDTF">2023-03-12T14:33:46Z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2238900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